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0"/>
  </p:notesMasterIdLst>
  <p:sldIdLst>
    <p:sldId id="256" r:id="rId2"/>
    <p:sldId id="431" r:id="rId3"/>
    <p:sldId id="493" r:id="rId4"/>
    <p:sldId id="507" r:id="rId5"/>
    <p:sldId id="497" r:id="rId6"/>
    <p:sldId id="494" r:id="rId7"/>
    <p:sldId id="495" r:id="rId8"/>
    <p:sldId id="496" r:id="rId9"/>
    <p:sldId id="467" r:id="rId10"/>
    <p:sldId id="505" r:id="rId11"/>
    <p:sldId id="447" r:id="rId12"/>
    <p:sldId id="491" r:id="rId13"/>
    <p:sldId id="448" r:id="rId14"/>
    <p:sldId id="490" r:id="rId15"/>
    <p:sldId id="462" r:id="rId16"/>
    <p:sldId id="450" r:id="rId17"/>
    <p:sldId id="449" r:id="rId18"/>
    <p:sldId id="456" r:id="rId19"/>
    <p:sldId id="455" r:id="rId20"/>
    <p:sldId id="457" r:id="rId21"/>
    <p:sldId id="430" r:id="rId22"/>
    <p:sldId id="451" r:id="rId23"/>
    <p:sldId id="458" r:id="rId24"/>
    <p:sldId id="452" r:id="rId25"/>
    <p:sldId id="463" r:id="rId26"/>
    <p:sldId id="460" r:id="rId27"/>
    <p:sldId id="461" r:id="rId28"/>
    <p:sldId id="465" r:id="rId29"/>
    <p:sldId id="466" r:id="rId30"/>
    <p:sldId id="506" r:id="rId31"/>
    <p:sldId id="459" r:id="rId32"/>
    <p:sldId id="394" r:id="rId33"/>
    <p:sldId id="464" r:id="rId34"/>
    <p:sldId id="468" r:id="rId35"/>
    <p:sldId id="469" r:id="rId36"/>
    <p:sldId id="396" r:id="rId37"/>
    <p:sldId id="470" r:id="rId38"/>
    <p:sldId id="471" r:id="rId39"/>
    <p:sldId id="472" r:id="rId40"/>
    <p:sldId id="416" r:id="rId41"/>
    <p:sldId id="404" r:id="rId42"/>
    <p:sldId id="475" r:id="rId43"/>
    <p:sldId id="476" r:id="rId44"/>
    <p:sldId id="477" r:id="rId45"/>
    <p:sldId id="478" r:id="rId46"/>
    <p:sldId id="434" r:id="rId47"/>
    <p:sldId id="482" r:id="rId48"/>
    <p:sldId id="484" r:id="rId49"/>
    <p:sldId id="411" r:id="rId50"/>
    <p:sldId id="414" r:id="rId51"/>
    <p:sldId id="418" r:id="rId52"/>
    <p:sldId id="500" r:id="rId53"/>
    <p:sldId id="504" r:id="rId54"/>
    <p:sldId id="481" r:id="rId55"/>
    <p:sldId id="442" r:id="rId56"/>
    <p:sldId id="485" r:id="rId57"/>
    <p:sldId id="486" r:id="rId58"/>
    <p:sldId id="487" r:id="rId59"/>
    <p:sldId id="488" r:id="rId60"/>
    <p:sldId id="489" r:id="rId61"/>
    <p:sldId id="439" r:id="rId62"/>
    <p:sldId id="440" r:id="rId63"/>
    <p:sldId id="441" r:id="rId64"/>
    <p:sldId id="443" r:id="rId65"/>
    <p:sldId id="508" r:id="rId66"/>
    <p:sldId id="509" r:id="rId67"/>
    <p:sldId id="499" r:id="rId68"/>
    <p:sldId id="498" r:id="rId6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F1B079A-BA71-44FA-8697-13EDC0B2B357}" v="2" dt="2026-02-10T15:17:48.41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6667" autoAdjust="0"/>
  </p:normalViewPr>
  <p:slideViewPr>
    <p:cSldViewPr snapToGrid="0">
      <p:cViewPr varScale="1">
        <p:scale>
          <a:sx n="78" d="100"/>
          <a:sy n="78" d="100"/>
        </p:scale>
        <p:origin x="1022" y="4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notesMaster" Target="notesMasters/notesMaster1.xml"/><Relationship Id="rId75"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microsoft.com/office/2015/10/relationships/revisionInfo" Target="revisionInfo.xml"/><Relationship Id="rId7" Type="http://schemas.openxmlformats.org/officeDocument/2006/relationships/slide" Target="slides/slide6.xml"/><Relationship Id="rId71"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eifeng Xu" userId="e7aed605-a3dd-4d5a-a692-a87037af107b" providerId="ADAL" clId="{F99F8FFF-BA20-43EA-924B-4DF5D2A785F3}"/>
    <pc:docChg chg="custSel addSld delSld modSld">
      <pc:chgData name="Weifeng Xu" userId="e7aed605-a3dd-4d5a-a692-a87037af107b" providerId="ADAL" clId="{F99F8FFF-BA20-43EA-924B-4DF5D2A785F3}" dt="2026-02-10T18:15:00.005" v="14" actId="47"/>
      <pc:docMkLst>
        <pc:docMk/>
      </pc:docMkLst>
      <pc:sldChg chg="delSp modSp add del mod">
        <pc:chgData name="Weifeng Xu" userId="e7aed605-a3dd-4d5a-a692-a87037af107b" providerId="ADAL" clId="{F99F8FFF-BA20-43EA-924B-4DF5D2A785F3}" dt="2026-02-10T18:15:00.005" v="14" actId="47"/>
        <pc:sldMkLst>
          <pc:docMk/>
          <pc:sldMk cId="721033151" sldId="518"/>
        </pc:sldMkLst>
        <pc:spChg chg="mod">
          <ac:chgData name="Weifeng Xu" userId="e7aed605-a3dd-4d5a-a692-a87037af107b" providerId="ADAL" clId="{F99F8FFF-BA20-43EA-924B-4DF5D2A785F3}" dt="2026-02-10T15:17:54.636" v="13" actId="207"/>
          <ac:spMkLst>
            <pc:docMk/>
            <pc:sldMk cId="721033151" sldId="518"/>
            <ac:spMk id="2" creationId="{036690B4-AC3E-F354-632F-2FF43DCD3103}"/>
          </ac:spMkLst>
        </pc:spChg>
        <pc:spChg chg="del">
          <ac:chgData name="Weifeng Xu" userId="e7aed605-a3dd-4d5a-a692-a87037af107b" providerId="ADAL" clId="{F99F8FFF-BA20-43EA-924B-4DF5D2A785F3}" dt="2026-02-10T15:17:23.584" v="3" actId="478"/>
          <ac:spMkLst>
            <pc:docMk/>
            <pc:sldMk cId="721033151" sldId="518"/>
            <ac:spMk id="7" creationId="{0ED303AB-928C-FDE9-2D2C-A7E46F417E6A}"/>
          </ac:spMkLst>
        </pc:spChg>
        <pc:picChg chg="mod">
          <ac:chgData name="Weifeng Xu" userId="e7aed605-a3dd-4d5a-a692-a87037af107b" providerId="ADAL" clId="{F99F8FFF-BA20-43EA-924B-4DF5D2A785F3}" dt="2026-02-10T15:17:30.560" v="6" actId="14100"/>
          <ac:picMkLst>
            <pc:docMk/>
            <pc:sldMk cId="721033151" sldId="518"/>
            <ac:picMk id="4" creationId="{35C8AB96-22D5-8F0F-799F-036FC7F55446}"/>
          </ac:picMkLst>
        </pc:picChg>
        <pc:picChg chg="del">
          <ac:chgData name="Weifeng Xu" userId="e7aed605-a3dd-4d5a-a692-a87037af107b" providerId="ADAL" clId="{F99F8FFF-BA20-43EA-924B-4DF5D2A785F3}" dt="2026-02-10T15:17:25.692" v="4" actId="478"/>
          <ac:picMkLst>
            <pc:docMk/>
            <pc:sldMk cId="721033151" sldId="518"/>
            <ac:picMk id="6" creationId="{946E9C86-C04E-4E0A-0602-8798156821E0}"/>
          </ac:picMkLst>
        </pc:picChg>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30T13:30:04.321"/>
    </inkml:context>
    <inkml:brush xml:id="br0">
      <inkml:brushProperty name="width" value="0.1" units="cm"/>
      <inkml:brushProperty name="height" value="0.1" units="cm"/>
      <inkml:brushProperty name="color" value="#E71224"/>
    </inkml:brush>
  </inkml:definitions>
  <inkml:trace contextRef="#ctx0" brushRef="#br0">7973 5814 24575,'-6'-2'0,"0"0"0,0-1 0,1 1 0,-1-1 0,0 0 0,1-1 0,-6-4 0,7 5 0,-34-24 0,25 17 0,-1 0 0,0 0 0,-30-13 0,36 20 0,1-1 0,-1 0 0,1 0 0,0-1 0,0 0 0,0 0 0,1 0 0,0-1 0,0 0 0,0 0 0,1-1 0,-8-11 0,-60-70 0,20 25 0,30 36 0,-38-34 0,44 47 0,1-2 0,1 0 0,0 0 0,1-1 0,1-1 0,-18-31 0,19 29 0,0 1 0,-1 1 0,-2 0 0,0 1 0,0 1 0,-2 0 0,0 1 0,-33-23 0,22 16 0,0-1 0,1-2 0,-23-28 0,-22-20 0,-19-4 0,72 60 0,0 0 0,-28-17 0,29 22 0,0-2 0,1 0 0,-28-29 0,10 3 0,-55-49 0,52 52 0,28 26 0,-1 0 0,0 1 0,-1 0 0,-20-12 0,22 15 0,0-1 0,0 0 0,1 0 0,0-1 0,0 0 0,-12-17 0,12 15 0,1 0 0,-2 1 0,1 0 0,-2 1 0,-11-9 0,-86-66 0,82 63 0,-104-82 0,57 47 0,36 26 0,-1 3 0,-45-27 0,70 47 0,1-2 0,0 0 0,1 0 0,0-1 0,-12-13 0,13 12 0,-1 0 0,0 1 0,-1 0 0,-21-14 0,9 11 0,0 0 0,1-2 0,1 0 0,1-2 0,-35-33 0,-19-15 0,45 37 0,-1 2 0,-2 1 0,0 1 0,-40-21 0,52 32 0,0 0 0,1-2 0,0-1 0,-32-32 0,37 33 0,-1 1 0,0 1 0,-1 0 0,-22-12 0,-34-25 0,35 20 0,18 14 0,-1 0 0,2-2 0,-27-30 0,21 21 0,-1 0 0,-2 2 0,-48-35 0,39 32 0,-94-66 0,116 83 0,-1 2 0,-24-13 0,24 14 0,0 0 0,-24-18 0,-68-40 0,70 40 0,-11-10 0,25 17 0,0 1 0,-1 1 0,-32-16 0,0-1 0,50 30 0,0 1 0,-1-1 0,1 2 0,-15-5 0,16 6 0,-1-1 0,0 0 0,1-1 0,-1 0 0,1 0 0,-12-7 0,-62-50 0,-116-65 0,181 116 0,1 0 0,0-1 0,0-1 0,1 0 0,-21-23 0,29 30 0,0-1 0,0 1 0,0 0 0,-1 0 0,0 1 0,0 0 0,0 0 0,-10-4 0,8 5 0,1-1 0,0-1 0,0 1 0,0-1 0,-8-7 0,-50-39 0,41 32 0,0 0 0,-38-39 0,38 33 0,-1 2 0,-1 1 0,0 1 0,-55-30 0,-39-28 0,48 6 0,-14 6 0,79 60 0,-1 0 0,1-1 0,0 0 0,1-1 0,-7-8 0,10 10 0,-1 0 0,-1 1 0,1-1 0,-1 1 0,0 1 0,0-1 0,0 1 0,0-1 0,-1 1 0,0 1 0,0-1 0,-11-4 0,10 6 0,0 0 0,0-1 0,0 0 0,0 0 0,1-1 0,-1 0 0,1 0 0,0 0 0,1-1 0,-11-9 0,-12-7 0,-6-5 0,20 10 0,-2 0 0,0 1 0,-1 1 0,-1 1 0,-32-20 0,28 19 0,1-1 0,-20-19 0,-23-16 0,22 28 0,34 19 0,0-1 0,0 0 0,0 0 0,1-1 0,-10-8 0,-128-97 0,29 25 0,106 78 0,0 1 0,0 0 0,-17-7 0,-15-9 0,30 15 0,0 1 0,-1 1 0,-22-7 0,24 9 0,1-1 0,0 0 0,-1 0 0,2-1 0,-1 0 0,-13-10 0,-5-4 0,0 0 0,0 2 0,-43-18 0,33 17 0,-48-32 0,54 30 0,-44-20 0,-3-1 0,64 33 0,0 0 0,0 2 0,-1-1 0,0 2 0,-25-6 0,23 5 0,-1 0 0,2-2 0,-1 0 0,1-1 0,-19-13 0,-35-18 0,-3 6 0,20 10 0,-57-34 0,88 45 0,0 1 0,-26-8 0,-26-13 0,63 28 0,0 0 0,0 1 0,-23-5 0,25 7 0,0 0 0,1-1 0,-1 0 0,0-1 0,1 0 0,-13-8 0,9 4 0,0 1 0,-27-10 0,30 13 0,0 0 0,1 0 0,0-1 0,-1 0 0,2 0 0,-1-1 0,-13-12 0,-30-37-1365</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3T13:56:23.793"/>
    </inkml:context>
    <inkml:brush xml:id="br0">
      <inkml:brushProperty name="width" value="0.1" units="cm"/>
      <inkml:brushProperty name="height" value="0.1" units="cm"/>
      <inkml:brushProperty name="color" value="#FF0066"/>
    </inkml:brush>
  </inkml:definitions>
  <inkml:trace contextRef="#ctx0" brushRef="#br0">29 1 24575,'28'10'0,"-9"-2"0,66 24 0,-60-21 0,0-2 0,40 10 0,-50-14 0,-1 0 0,1 1 0,-1 0 0,-1 1 0,1 0 0,-1 1 0,0 1 0,-1 0 0,20 20 0,42 54 0,-52-56 0,36 35 0,-38-41 0,0 2 0,-1 0 0,17 27 0,21 26 0,-7-6 0,-34-45 0,30 33 0,-36-45 0,-1 1 0,0 1 0,0-1 0,-2 1 0,0 1 0,0-1 0,-2 1 0,5 18 0,-3-10 0,1-1 0,20 40 0,-18-43 0,-1 1 0,12 41 0,-13-35 0,15 33 0,47 98 0,-49-107 0,-14-31 0,20 37 0,-18-39 0,-1 1 0,-1 0 0,-1 0 0,0 1 0,-1 0 0,-1 0 0,2 36 0,-1-31 0,0 1 0,2-1 0,1 0 0,13 26 0,-3-2 0,9 14 0,-17-41 0,-1 0 0,-1 1 0,6 26 0,-8-26 0,0-1 0,12 24 0,-9-23 0,11 41 0,-9-19 0,-6-29 0,0 1 0,-2-1 0,2 24 0,-2-13 0,1 1 0,12 40 0,-9-41 0,-1 0 0,3 41 0,3 23 0,-7-60 0,1 47 0,-7 836 0,1-903 0,-1-1 0,0 1 0,0 0 0,-2-1 0,1 1 0,-1-1 0,-5 13 0,-5 3 0,-21 34 0,29-51 0,1-1 0,0 1 0,1 0 0,0 0 0,1 0 0,0 0 0,0 1 0,1-1 0,0 0 0,1 1 0,1 18 0,0-18 0,-1 0 0,0 1 0,0-1 0,-1 1 0,-1-1 0,0 0 0,0 1 0,-7 14 0,-30 76 0,14-35 0,12-35 0,-1 0 0,-2-1 0,-1-1 0,-1-1 0,-26 32 0,28-38 0,-24 42 0,5-5 0,-54 88 0,36-44 0,38-79 0,-2 0 0,-34 36 0,8-9 0,-34 29 0,57-61 0,1 1 0,0 1 0,-20 29 0,21-20 0,-2-2 0,0-1 0,-2 0 0,-1-2 0,-2 0 0,-50 39 0,-3 5 0,69-60 0,0 0 0,0 1 0,1 0 0,-13 20 0,14-18 0,-1-2 0,0 1 0,0-1 0,-15 14 0,-8 1 0,0-1 0,-2-1 0,0-2 0,-41 18 0,73-38 3,-1 0 0,1 0 0,-1 0 0,0 0 0,1-1-1,-1 1 1,0 0 0,1-1 0,-1 0 0,0 1 0,0-1-1,0 0 1,1 0 0,-1 0 0,0 0 0,0 0 0,0 0 0,1-1-1,-1 1 1,0-1 0,0 1 0,1-1 0,-1 0 0,0 1 0,1-1-1,-1 0 1,1 0 0,-1 0 0,-2-3 0,1 0-90,0-1-1,0 0 1,0 0 0,1 0 0,0-1-1,0 1 1,-2-9 0,-1 0-666</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3T13:56:25.254"/>
    </inkml:context>
    <inkml:brush xml:id="br0">
      <inkml:brushProperty name="width" value="0.1" units="cm"/>
      <inkml:brushProperty name="height" value="0.1" units="cm"/>
      <inkml:brushProperty name="color" value="#FF0066"/>
    </inkml:brush>
  </inkml:definitions>
  <inkml:trace contextRef="#ctx0" brushRef="#br0">78 1 24575,'1'16'0,"0"1"0,8 30 0,-5-29 0,-1 0 0,1 22 0,-4 295 0,-1-320 0,0-1 0,-1-1 0,-5 18 0,-4 31 0,11-56 0,-1 0 0,1 0 0,-1 0 0,-1 0 0,1 0 0,-1 0 0,0 0 0,-1 0 0,1-1 0,-1 1 0,0-1 0,-1 0 0,1 0 0,-1 0 0,0 0 0,0-1 0,0 1 0,-10 7 0,13-12 0,1 1 0,0-1 0,-1 0 0,1 1 0,-1-1 0,1 1 0,0-1 0,-1 0 0,1 1 0,-1-1 0,1 0 0,-1 1 0,1-1 0,-1 0 0,1 0 0,-1 0 0,0 1 0,1-1 0,-1 0 0,1 0 0,-1 0 0,1 0 0,-1 0 0,0 0 0,1 0 0,-1 0 0,1 0 0,-1 0 0,1-1 0,-1 1 0,1 0 0,-1 0 0,0 0 0,1-1 0,-1 1 0,1 0 0,-1-1 0,1 0 0,-1 0 0,1 0 0,0 0 0,0 0 0,0 0 0,1 0 0,-1 0 0,0 0 0,0 1 0,0-1 0,1 0 0,-1 0 0,0 0 0,1 0 0,-1 0 0,1 1 0,-1-1 0,1 0 0,-1 0 0,1 1 0,0-1 0,-1 0 0,2 0 0,7-5 0,0 0 0,0 0 0,1 1 0,-1 0 0,1 1 0,1 0 0,-1 0 0,0 1 0,1 1 0,15-3 0,22-6 0,80-15 0,-100 21 0,-1 2 0,1 0 0,-1 2 0,55 5 0,30 18 0,-99-19 0,-1 0 0,0 1 0,16 7 0,-18-6 0,1-1 0,0 0 0,0-1 0,16 3 0,46 11-1365</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30T13:30:05.736"/>
    </inkml:context>
    <inkml:brush xml:id="br0">
      <inkml:brushProperty name="width" value="0.1" units="cm"/>
      <inkml:brushProperty name="height" value="0.1" units="cm"/>
      <inkml:brushProperty name="color" value="#E71224"/>
    </inkml:brush>
  </inkml:definitions>
  <inkml:trace contextRef="#ctx0" brushRef="#br0">644 0 24575,'-4'1'0,"1"-1"0,-1 1 0,1 0 0,0 0 0,-1 0 0,1 1 0,0-1 0,0 1 0,0 0 0,0 0 0,0 0 0,-4 3 0,-17 11 0,-43 29 0,27-26 0,-46 32 0,56-33 0,18-12 0,1 1 0,0 0 0,-17 15 0,20-15 0,-1 1 0,0-1 0,0-1 0,0 0 0,-1 0 0,0 0 0,-1-2 0,1 1 0,-1-1 0,0-1 0,0 0 0,0 0 0,0-1 0,-15 1 0,-35 7 0,56-9 0,0 0 0,1 1 0,-1-1 0,0 1 0,0 1 0,1-1 0,-1 1 0,1-1 0,-7 7 0,10-8 0,0 0 0,0 1 0,0-1 0,1 1 0,-1-1 0,0 1 0,1 0 0,-1-1 0,1 1 0,-1 0 0,1 0 0,0-1 0,-1 1 0,1 0 0,0-1 0,0 1 0,1 0 0,-1 0 0,0-1 0,0 1 0,1 0 0,-1 0 0,1-1 0,1 3 0,23 43 0,-17-33 0,36 81 0,-34-76 0,0 0 0,23 33 0,-20-34 0,0 1 0,14 33 0,48 110-1365</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30T13:30:08.254"/>
    </inkml:context>
    <inkml:brush xml:id="br0">
      <inkml:brushProperty name="width" value="0.1" units="cm"/>
      <inkml:brushProperty name="height" value="0.1" units="cm"/>
      <inkml:brushProperty name="color" value="#E71224"/>
    </inkml:brush>
  </inkml:definitions>
  <inkml:trace contextRef="#ctx0" brushRef="#br0">14005 2 24575,'-11'0'0,"8"0"0,0-1 0,0 1 0,0 0 0,0 0 0,0 0 0,0 0 0,-1 0 0,1 1 0,0 0 0,0-1 0,0 1 0,0 0 0,0 1 0,1-1 0,-1 0 0,0 1 0,0-1 0,1 1 0,-1 0 0,1 0 0,0 0 0,-1 0 0,-1 4 0,-15 18 0,-27 29 0,-8 9 0,43-50 0,0-1 0,-1 0 0,-1 0 0,1-1 0,-2-1 0,1 0 0,-1 0 0,0-2 0,-31 12 0,13-4 0,-21 11 0,-56 24 0,55-29 0,23-8 0,0-2 0,-45 11 0,64-20 0,-18 3 0,-53 18 0,47-12 0,0-2 0,-54 6 0,52-9 0,-1 1 0,-39 14 0,38-10-186,0-2 0,-62 8-1,62-12 118,0 1-1,-63 20 1,52-11-412,-97 15-1,77-17 1228,-52 21-746,21-4 0,71-21 0,-40 16 0,47-15 0,0-1 0,-1-1 0,-34 5 0,33-7 0,1 0 0,0 1 0,-46 21 0,-21 7 0,75-31 0,0-1 0,-21 2 0,22-4 0,0 1 0,1 1 0,-19 6 0,-16 8 246,0 2 0,2 3 0,-64 37 0,79-41-246,-60 25 0,55-27 0,-38 22 0,52-25 0,0-1 0,-1-2 0,-1 0 0,1-2 0,-1 0 0,-1-2 0,-35 4 0,46-7 0,0 0 0,-26 11 0,27-9 0,0 0 0,-30 5 0,-149 24 0,-2-1 0,81-11 52,20-2-639,-10 1 535,-163 57 0,120-32 48,-126 36 4,91-11 0,119-45 0,-213 81 0,207-84 0,-2-2 0,0-4 0,-110 12 0,160-25 0,-41 14 0,-1-1 0,-365 80-1034,307-74 837,-5 0-155,71-11 127,-91 7-1,86-13 171,-66 14-1,-183 28 56,217-37 0,-3-4 0,60-5 0,0 1 0,-46 10 0,-85 13-36,119-20-10,0 1 0,-64 18 0,70-13 199,-69 8 0,-14 4-172,22-1 279,-54 16-238,108-26 633,-81 13 1,-23 4 292,126-24-907,0-1 0,-32 1 0,-21 4-30,-59 12-11,116-18 0,-1-1 0,-31 0 0,36-3 0,0 1 0,0 1 0,1 1 0,-35 9 0,5 2 0,-93 15 0,97-22 0,1 1 0,0 3 0,-43 15 0,60-17 0,0-2 0,-1-1 0,0-1 0,0-2 0,0 0 0,-29-2 0,-19 3 0,5 6 0,45-6 0,-39 3 0,16-6 0,21-2 0,0 2 0,0 1 0,-40 8 0,32-2 0,-138 40 0,98-29 0,58-15 0,-1 0 0,1 0 0,-24 11 0,16-5 0,-1-2 0,0 0 0,-53 7 0,-32 9 0,63-12 0,-2-2 0,-69 6 0,2 4 39,84-12-445,-1-2 1,-65 3 0,70-7 283,-43 7 1,-20 1 6,67-8 251,0 2 0,1 0 0,-26 8 1,25-5 67,-1-2 0,-39 4 0,-24 2 211,59-6-433,-46 1-1,40-6 19,1 2 0,-46 8 0,51-6 0,1-1 0,-51-2 0,-19 1 0,39 8 0,45-6 0,0-1 0,-26 2 0,-38-4 0,40-2 0,0 2 0,-69 10 0,-26 12 0,-50 5 0,160-26 0,-35 8 0,37-6 0,0 0 0,-27 0 0,29-3 0,1 1 0,-29 7 0,3-1 0,20-2 0,-37 11 0,37-9 0,-36 6 0,52-12-118,9-1 84,-1-1 1,0 1-1,0-1 0,0 0 1,0 1-1,0-1 0,0 0 0,-1 0 1,1 1-1,0-1 0,0 0 1,0 0-1,0 0 0,0-1 0,0 1 1,0 0-1,0 0 0,0 0 1,0-1-1,0 1 0,0 0 1,0-1-1,0 1 0,0-1 0,0 0 1,0 1-1,0-1 0,1 1 1,-1-1-1,0 0 0,0 0 0,1 0 1,-1 1-1,0-1 0,1 0 1,-1-2-1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30T13:30:09.850"/>
    </inkml:context>
    <inkml:brush xml:id="br0">
      <inkml:brushProperty name="width" value="0.1" units="cm"/>
      <inkml:brushProperty name="height" value="0.1" units="cm"/>
      <inkml:brushProperty name="color" value="#E71224"/>
    </inkml:brush>
  </inkml:definitions>
  <inkml:trace contextRef="#ctx0" brushRef="#br0">207 0 24575,'1'38'0,"-1"-6"0,-4 44 0,2-65 0,0 1 0,0-1 0,-1 0 0,-1 0 0,0 0 0,0-1 0,-10 16 0,-12 12 0,20-29 0,0-1 0,0 1 0,1 0 0,0 0 0,0 0 0,1 1 0,-3 11 0,1-1 0,-1-1 0,-1 1 0,-1-1 0,0-1 0,-2 1 0,-20 27 0,29-44 0,0 1 0,0 0 0,0 0 0,1 0 0,-1 0 0,1 0 0,0 0 0,0 1 0,0-1 0,0 0 0,1 1 0,-1-1 0,1 0 0,0 1 0,0-1 0,0 1 0,0-1 0,1 0 0,1 5 0,0-3 0,0 0 0,0 0 0,1 0 0,0-1 0,-1 1 0,2-1 0,-1 0 0,1 0 0,-1 0 0,1 0 0,9 6 0,18 15 0,49 49 0,-69-64 0,0 0 0,0-1 0,1-1 0,17 10 0,-15-10 0,-2 0 0,1 1 0,-1 0 0,12 13 0,119 125 0,-114-122 0,10 12 0,-30-28 0,0 0 0,1-1 0,0 0 0,0-1 0,15 8 0,-25-14-50,1-1-1,0 0 1,-1 1-1,1-1 0,0 0 1,-1 1-1,1-1 1,0 0-1,-1 0 1,1 0-1,0 0 0,-1 0 1,1 0-1,0 0 1,0 0-1,-1 0 1,1 0-1,0 0 0,-1 0 1,1 0-1,0 0 1,0-1-1,-1 1 1,1 0-1,-1-1 1,2 1-1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9T13:56:24.279"/>
    </inkml:context>
    <inkml:brush xml:id="br0">
      <inkml:brushProperty name="width" value="0.1" units="cm"/>
      <inkml:brushProperty name="height" value="0.1" units="cm"/>
      <inkml:brushProperty name="color" value="#008C3A"/>
    </inkml:brush>
  </inkml:definitions>
  <inkml:trace contextRef="#ctx0" brushRef="#br0">223 24 24575,'-28'4'0,"-48"17"0,72-20 0,-1 2 0,1-1 0,-1 0 0,1 1 0,0 0 0,0 0 0,0 0 0,-6 7 0,-23 16 0,30-24 0,0 1 0,0-1 0,0 1 0,1-1 0,-1 1 0,1 0 0,-1 0 0,1 0 0,0 0 0,0 1 0,0-1 0,0 0 0,1 1 0,0-1 0,-1 1 0,1 0 0,0 0 0,1-1 0,-1 8 0,-1 9 0,2 0 0,2 34 0,1-16 0,-3-11 0,7 47 0,-4-62 0,-1 0 0,2-1 0,0 1 0,0-1 0,1 0 0,9 15 0,0 5 0,-13-26 0,1-1 0,0 0 0,-1 0 0,1 0 0,0-1 0,1 1 0,-1 0 0,1-1 0,0 1 0,0-1 0,0 0 0,6 5 0,48 32 0,89 56 0,-132-89 0,0 0 0,1-1 0,0-1 0,0-1 0,1 0 0,-1-1 0,31 3 0,117-6 0,-76-3 0,-48 4 0,-21 0 0,-1 0 0,0-2 0,22-2 0,-35 2 0,1 0 0,0 0 0,-1-1 0,1 1 0,-1-1 0,1 0 0,-1 0 0,0-1 0,0 1 0,0-1 0,0 0 0,-1 0 0,1 0 0,-1 0 0,1-1 0,2-4 0,0-1 0,-1 1 0,-1-1 0,1 0 0,-2 0 0,1-1 0,-1 1 0,-1-1 0,1 0 0,1-19 0,-3-6 0,-3-54 0,0 21 0,2 36 0,1 15 0,-1 0 0,-4-28 0,3 40 0,0-1 0,0 1 0,-1 0 0,0 0 0,0 0 0,0 0 0,0 0 0,-1 0 0,0 0 0,0 1 0,-1-1 0,-4-4 0,-25-24 0,3 3 0,-34-42 0,57 64-72,-1-1 1,-1 1-1,1 0 0,-2 1 0,1 0 0,-1 0 0,0 1 0,0 0 1,0 1-1,-1 0 0,0 1 0,0 0 0,0 0 0,0 1 0,-1 1 1,0 0-1,1 1 0,-13-1 0,6 2-6754</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9T13:56:27.726"/>
    </inkml:context>
    <inkml:brush xml:id="br0">
      <inkml:brushProperty name="width" value="0.1" units="cm"/>
      <inkml:brushProperty name="height" value="0.1" units="cm"/>
      <inkml:brushProperty name="color" value="#008C3A"/>
    </inkml:brush>
  </inkml:definitions>
  <inkml:trace contextRef="#ctx0" brushRef="#br0">0 6418 24575,'7'1'0,"0"0"0,0 0 0,0 0 0,13 5 0,19 4 0,-14-9 0,0-1 0,1-1 0,-1-1 0,47-9 0,-65 9 0,40-3 0,0 2 0,85 4 0,-38 1 0,-57-1 0,-15 0 0,0-1 0,30-5 0,-45 4 0,0 0 0,0-1 0,0 0 0,-1 0 0,1-1 0,0 0 0,-1 0 0,0-1 0,0 0 0,0 0 0,7-6 0,32-20 0,-35 25 0,-1-1 0,0 0 0,10-8 0,-8 2 0,1-1 0,-1 0 0,-1-1 0,-1 0 0,0-1 0,10-20 0,10-18 0,-20 40 0,0 0 0,1 1 0,1 0 0,-1 0 0,2 1 0,0 1 0,0 0 0,1 1 0,0 0 0,28-14 0,84-47 0,-82 44 0,63-28 0,-80 43 0,-1-1 0,-1-1 0,0-1 0,0-2 0,22-19 0,-40 28 0,0-1 0,-1 1 0,0-1 0,0 0 0,-1 0 0,0-1 0,-1 1 0,5-18 0,9-17 0,58-140 0,-5 11 0,-51 130 0,1-3 0,50-84 0,-65 122 0,0 0 0,-1-1 0,0 0 0,0 1 0,-1-1 0,0-1 0,0 1 0,-1 0 0,2-15 0,-1 7 0,1 1 0,9-23 0,-8 26 0,-1 1 0,0-2 0,-1 1 0,3-25 0,4-56 0,-4 56 0,0-49 0,-7-480 0,-1 550 0,0 1 0,0-1 0,-2 0 0,0 1 0,0 0 0,-10-21 0,6 18 0,2 1 0,0-1 0,2-1 0,-4-20 0,5 13 0,-2 0 0,-1 0 0,-1 0 0,-1 1 0,-15-33 0,13 32 0,-13-46 0,16 44 0,-18-42 0,21 60 0,1-1 0,0 1 0,0-1 0,0-12 0,1 13 0,1 0 0,-2 0 0,1 0 0,-1 0 0,-6-12 0,5 12 0,0-1 0,0 1 0,1-1 0,1 0 0,-3-18 0,4 16 0,-1 1 0,-1 0 0,0 0 0,-6-16 0,6 22 0,-5-9 0,1 0 0,1-1 0,0 0 0,2 0 0,-1 0 0,2-1 0,-3-31 0,3 11 0,0 1 0,-3-1 0,0 1 0,-14-40 0,15 60 0,-3-11 0,-6-34 0,5 15 0,5 23 0,0-1 0,-1-35 0,5 34 0,0 0 0,-2-1 0,-8-38 0,5 37 0,-3-47 0,-1-11 0,4 43 0,2 0 0,3-84 0,-1-33 0,-9 101 0,6 41 0,1 1 0,-1-23 0,4 25 0,-1-12 0,0 0 0,-10-47 0,-2-17 0,4 15 0,2 22 0,2-1 0,3 1 0,5-54 0,-1 4 0,-1 59 0,-3 1 0,-10-65 0,5 55 0,3 0 0,2 0 0,5-55 0,-1 6 0,-2-302 0,-1 416 0,0 0 0,-1-1 0,0 0 0,-1 1 0,-7 20 0,-28 53 0,15-53 0,20-29 0,0 0 0,1 0 0,-1 0 0,1 1 0,-1-1 0,1 1 0,0-1 0,1 1 0,-1 0 0,0 0 0,-1 7 0,-2 13 0,-2 0 0,-1 0 0,-1-1 0,-22 42 0,18-39 0,-4 12-24,12-24-311,-2 0-1,0 0 1,-15 22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9T13:56:29.559"/>
    </inkml:context>
    <inkml:brush xml:id="br0">
      <inkml:brushProperty name="width" value="0.1" units="cm"/>
      <inkml:brushProperty name="height" value="0.1" units="cm"/>
      <inkml:brushProperty name="color" value="#008C3A"/>
    </inkml:brush>
  </inkml:definitions>
  <inkml:trace contextRef="#ctx0" brushRef="#br0">0 1 24575,'4'1'0,"-1"0"0,0 0 0,0 0 0,-1 0 0,1 1 0,0 0 0,0-1 0,-1 1 0,1 0 0,-1 0 0,1 1 0,-1-1 0,3 5 0,10 6 0,1 0 0,1-2 0,1 0 0,0 0 0,1-2 0,-1-1 0,2 0 0,38 10 0,-47-15-12,-1 1-1,0 0 0,0 1 1,0 0-1,-1 0 0,0 1 1,16 12-1,2 2-1251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9T13:56:39.826"/>
    </inkml:context>
    <inkml:brush xml:id="br0">
      <inkml:brushProperty name="width" value="0.1" units="cm"/>
      <inkml:brushProperty name="height" value="0.1" units="cm"/>
      <inkml:brushProperty name="color" value="#008C3A"/>
    </inkml:brush>
  </inkml:definitions>
  <inkml:trace contextRef="#ctx0" brushRef="#br0">1 90 24575,'6'-1'0,"1"0"0,0 0 0,0 0 0,13-5 0,19-4 0,50 5 0,91 6 0,-57 1 0,-81-1 0,6-1 0,-1-1 0,77-12 0,-71 7 0,-1 1 0,1 3 0,56 5 0,-8-1 0,464-2 0,-547-1 0,0-1 0,29-6 0,22-3 0,2 0 0,-52 6 0,1 2 0,21-1 0,618 3 0,-318 3 0,570-2 0,-894 1 0,-1 0 0,29 8 0,-27-5 0,0-1 0,20 1 0,261-4 0,-142-1 0,-141 2 0,-1 1 0,0 0 0,16 5 0,-14-3 0,0-1 0,24 1 0,12-3 0,-13-1 0,-1 2 0,47 8 0,-22-2-1365,-45-7-5461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9T13:56:41.559"/>
    </inkml:context>
    <inkml:brush xml:id="br0">
      <inkml:brushProperty name="width" value="0.1" units="cm"/>
      <inkml:brushProperty name="height" value="0.1" units="cm"/>
      <inkml:brushProperty name="color" value="#008C3A"/>
    </inkml:brush>
  </inkml:definitions>
  <inkml:trace contextRef="#ctx0" brushRef="#br0">28 0 24575,'1'3'0,"1"0"0,-1 0 0,1 0 0,0-1 0,-1 1 0,1 0 0,0-1 0,1 0 0,-1 1 0,0-1 0,4 2 0,2 5 0,46 58 0,-38-44 0,36 39 0,-46-57 0,-1 0 0,0 1 0,-1-1 0,1 1 0,-1 0 0,-1 1 0,1-1 0,-1 1 0,0-1 0,3 10 0,-5-13 0,-1 1 0,1-1 0,-1 0 0,1 0 0,-1 0 0,0 0 0,-1 0 0,1 0 0,0 0 0,-1 1 0,1-1 0,-1 0 0,0 0 0,0 0 0,-1-1 0,1 1 0,0 0 0,-1 0 0,0-1 0,1 1 0,-1-1 0,0 1 0,0-1 0,-1 0 0,-4 4 0,-19 15 0,5-6 0,0 2 0,2 0 0,0 1 0,1 0 0,-27 38 0,43-54-97,0 1-1,1-1 1,-1 1-1,0-1 1,-1 0-1,1 0 1,0 0-1,0 0 1,-1 0-1,1 0 1,-1-1-1,0 0 0,-3 2 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9658D5F-65FB-4E17-9D5B-8CF1DE5A98DF}" type="datetimeFigureOut">
              <a:rPr lang="en-US" smtClean="0"/>
              <a:t>2/10/2026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349544B-F866-4ED0-8997-24601187AE87}" type="slidenum">
              <a:rPr lang="en-US" smtClean="0"/>
              <a:t>‹#›</a:t>
            </a:fld>
            <a:endParaRPr lang="en-US"/>
          </a:p>
        </p:txBody>
      </p:sp>
    </p:spTree>
    <p:extLst>
      <p:ext uri="{BB962C8B-B14F-4D97-AF65-F5344CB8AC3E}">
        <p14:creationId xmlns:p14="http://schemas.microsoft.com/office/powerpoint/2010/main" val="15951992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349544B-F866-4ED0-8997-24601187AE87}" type="slidenum">
              <a:rPr lang="en-US" smtClean="0"/>
              <a:t>4</a:t>
            </a:fld>
            <a:endParaRPr lang="en-US"/>
          </a:p>
        </p:txBody>
      </p:sp>
    </p:spTree>
    <p:extLst>
      <p:ext uri="{BB962C8B-B14F-4D97-AF65-F5344CB8AC3E}">
        <p14:creationId xmlns:p14="http://schemas.microsoft.com/office/powerpoint/2010/main" val="6958644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cat my_first_file.txt </a:t>
            </a:r>
          </a:p>
          <a:p>
            <a:r>
              <a:rPr lang="en-GB" dirty="0"/>
              <a:t>grep "hello" my_first_file.txt</a:t>
            </a:r>
          </a:p>
          <a:p>
            <a:endParaRPr lang="en-US" dirty="0"/>
          </a:p>
          <a:p>
            <a:r>
              <a:rPr lang="en-US" dirty="0"/>
              <a:t>https://sites.cs.ucsb.edu/~pconrad/topics/BackslashVsForwardSlash/</a:t>
            </a:r>
          </a:p>
        </p:txBody>
      </p:sp>
      <p:sp>
        <p:nvSpPr>
          <p:cNvPr id="4" name="Slide Number Placeholder 3"/>
          <p:cNvSpPr>
            <a:spLocks noGrp="1"/>
          </p:cNvSpPr>
          <p:nvPr>
            <p:ph type="sldNum" sz="quarter" idx="5"/>
          </p:nvPr>
        </p:nvSpPr>
        <p:spPr/>
        <p:txBody>
          <a:bodyPr/>
          <a:lstStyle/>
          <a:p>
            <a:fld id="{8349544B-F866-4ED0-8997-24601187AE87}" type="slidenum">
              <a:rPr lang="en-US" smtClean="0"/>
              <a:t>47</a:t>
            </a:fld>
            <a:endParaRPr lang="en-US"/>
          </a:p>
        </p:txBody>
      </p:sp>
    </p:spTree>
    <p:extLst>
      <p:ext uri="{BB962C8B-B14F-4D97-AF65-F5344CB8AC3E}">
        <p14:creationId xmlns:p14="http://schemas.microsoft.com/office/powerpoint/2010/main" val="33035232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nmap</a:t>
            </a:r>
            <a:r>
              <a:rPr lang="en-US" dirty="0"/>
              <a:t> localhost -p 21</a:t>
            </a:r>
          </a:p>
        </p:txBody>
      </p:sp>
      <p:sp>
        <p:nvSpPr>
          <p:cNvPr id="4" name="Slide Number Placeholder 3"/>
          <p:cNvSpPr>
            <a:spLocks noGrp="1"/>
          </p:cNvSpPr>
          <p:nvPr>
            <p:ph type="sldNum" sz="quarter" idx="5"/>
          </p:nvPr>
        </p:nvSpPr>
        <p:spPr/>
        <p:txBody>
          <a:bodyPr/>
          <a:lstStyle/>
          <a:p>
            <a:fld id="{8349544B-F866-4ED0-8997-24601187AE87}" type="slidenum">
              <a:rPr lang="en-US" smtClean="0"/>
              <a:t>53</a:t>
            </a:fld>
            <a:endParaRPr lang="en-US"/>
          </a:p>
        </p:txBody>
      </p:sp>
    </p:spTree>
    <p:extLst>
      <p:ext uri="{BB962C8B-B14F-4D97-AF65-F5344CB8AC3E}">
        <p14:creationId xmlns:p14="http://schemas.microsoft.com/office/powerpoint/2010/main" val="26640832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#!/bin/sh</a:t>
            </a:r>
          </a:p>
          <a:p>
            <a:r>
              <a:rPr lang="en-US"/>
              <a:t>echo </a:t>
            </a:r>
            <a:r>
              <a:rPr lang="en-US" dirty="0"/>
              <a:t>"Hello World" &gt; myFile.txt</a:t>
            </a:r>
          </a:p>
          <a:p>
            <a:r>
              <a:rPr lang="en-US" dirty="0"/>
              <a:t>ls myFile.txt -l</a:t>
            </a:r>
          </a:p>
        </p:txBody>
      </p:sp>
      <p:sp>
        <p:nvSpPr>
          <p:cNvPr id="4" name="Slide Number Placeholder 3"/>
          <p:cNvSpPr>
            <a:spLocks noGrp="1"/>
          </p:cNvSpPr>
          <p:nvPr>
            <p:ph type="sldNum" sz="quarter" idx="5"/>
          </p:nvPr>
        </p:nvSpPr>
        <p:spPr/>
        <p:txBody>
          <a:bodyPr/>
          <a:lstStyle/>
          <a:p>
            <a:fld id="{8349544B-F866-4ED0-8997-24601187AE87}" type="slidenum">
              <a:rPr lang="en-US" smtClean="0"/>
              <a:t>56</a:t>
            </a:fld>
            <a:endParaRPr lang="en-US"/>
          </a:p>
        </p:txBody>
      </p:sp>
    </p:spTree>
    <p:extLst>
      <p:ext uri="{BB962C8B-B14F-4D97-AF65-F5344CB8AC3E}">
        <p14:creationId xmlns:p14="http://schemas.microsoft.com/office/powerpoint/2010/main" val="42399576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export PATH=/home/kali/</a:t>
            </a:r>
            <a:r>
              <a:rPr lang="en-GB" dirty="0" err="1"/>
              <a:t>myfolder</a:t>
            </a:r>
            <a:r>
              <a:rPr lang="en-GB" dirty="0"/>
              <a:t>:$PATH</a:t>
            </a:r>
            <a:endParaRPr lang="en-US" dirty="0"/>
          </a:p>
        </p:txBody>
      </p:sp>
      <p:sp>
        <p:nvSpPr>
          <p:cNvPr id="4" name="Slide Number Placeholder 3"/>
          <p:cNvSpPr>
            <a:spLocks noGrp="1"/>
          </p:cNvSpPr>
          <p:nvPr>
            <p:ph type="sldNum" sz="quarter" idx="5"/>
          </p:nvPr>
        </p:nvSpPr>
        <p:spPr/>
        <p:txBody>
          <a:bodyPr/>
          <a:lstStyle/>
          <a:p>
            <a:fld id="{8349544B-F866-4ED0-8997-24601187AE87}" type="slidenum">
              <a:rPr lang="en-US" smtClean="0"/>
              <a:t>59</a:t>
            </a:fld>
            <a:endParaRPr lang="en-US"/>
          </a:p>
        </p:txBody>
      </p:sp>
    </p:spTree>
    <p:extLst>
      <p:ext uri="{BB962C8B-B14F-4D97-AF65-F5344CB8AC3E}">
        <p14:creationId xmlns:p14="http://schemas.microsoft.com/office/powerpoint/2010/main" val="4363221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https://www.geeksforgeeks.org/file-systems-in-operating-system/</a:t>
            </a:r>
          </a:p>
        </p:txBody>
      </p:sp>
      <p:sp>
        <p:nvSpPr>
          <p:cNvPr id="4" name="Slide Number Placeholder 3"/>
          <p:cNvSpPr>
            <a:spLocks noGrp="1"/>
          </p:cNvSpPr>
          <p:nvPr>
            <p:ph type="sldNum" sz="quarter" idx="5"/>
          </p:nvPr>
        </p:nvSpPr>
        <p:spPr/>
        <p:txBody>
          <a:bodyPr/>
          <a:lstStyle/>
          <a:p>
            <a:fld id="{8349544B-F866-4ED0-8997-24601187AE87}" type="slidenum">
              <a:rPr lang="en-US" smtClean="0"/>
              <a:t>9</a:t>
            </a:fld>
            <a:endParaRPr lang="en-US"/>
          </a:p>
        </p:txBody>
      </p:sp>
    </p:spTree>
    <p:extLst>
      <p:ext uri="{BB962C8B-B14F-4D97-AF65-F5344CB8AC3E}">
        <p14:creationId xmlns:p14="http://schemas.microsoft.com/office/powerpoint/2010/main" val="7830038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https://www.geeksforgeeks.org/file-systems-in-operating-system/</a:t>
            </a:r>
          </a:p>
        </p:txBody>
      </p:sp>
      <p:sp>
        <p:nvSpPr>
          <p:cNvPr id="4" name="Slide Number Placeholder 3"/>
          <p:cNvSpPr>
            <a:spLocks noGrp="1"/>
          </p:cNvSpPr>
          <p:nvPr>
            <p:ph type="sldNum" sz="quarter" idx="5"/>
          </p:nvPr>
        </p:nvSpPr>
        <p:spPr/>
        <p:txBody>
          <a:bodyPr/>
          <a:lstStyle/>
          <a:p>
            <a:fld id="{8349544B-F866-4ED0-8997-24601187AE87}" type="slidenum">
              <a:rPr lang="en-US" smtClean="0"/>
              <a:t>10</a:t>
            </a:fld>
            <a:endParaRPr lang="en-US"/>
          </a:p>
        </p:txBody>
      </p:sp>
    </p:spTree>
    <p:extLst>
      <p:ext uri="{BB962C8B-B14F-4D97-AF65-F5344CB8AC3E}">
        <p14:creationId xmlns:p14="http://schemas.microsoft.com/office/powerpoint/2010/main" val="15072014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525960"/>
                </a:solidFill>
                <a:effectLst/>
                <a:latin typeface="-apple-system"/>
              </a:rPr>
              <a:t>The "Everything is a file" phrase defines the architecture of the operating system. It means that everything in the system from processes, files, directories, sockets, pipes, ... is represented by a file descriptor abstracted over the virtual filesystem layer in the kernel</a:t>
            </a:r>
          </a:p>
          <a:p>
            <a:r>
              <a:rPr lang="en-GB" b="1" i="0" dirty="0">
                <a:solidFill>
                  <a:srgbClr val="232629"/>
                </a:solidFill>
                <a:effectLst/>
                <a:latin typeface="-apple-system"/>
              </a:rPr>
              <a:t>Devices can be represented as file-like object under /dev/ filesystem</a:t>
            </a:r>
            <a:r>
              <a:rPr lang="en-GB" b="0" i="0" dirty="0">
                <a:solidFill>
                  <a:srgbClr val="232629"/>
                </a:solidFill>
                <a:effectLst/>
                <a:latin typeface="-apple-system"/>
              </a:rPr>
              <a:t>.</a:t>
            </a:r>
          </a:p>
          <a:p>
            <a:r>
              <a:rPr lang="en-GB" b="0" i="0" dirty="0">
                <a:solidFill>
                  <a:srgbClr val="232629"/>
                </a:solidFill>
                <a:effectLst/>
                <a:latin typeface="-apple-system"/>
              </a:rPr>
              <a:t>Unix has no direct equivalent of the Windows registry. The same information is scattered through the filesystem, largely in </a:t>
            </a:r>
            <a:r>
              <a:rPr lang="en-GB" dirty="0"/>
              <a:t>/etc</a:t>
            </a:r>
            <a:r>
              <a:rPr lang="en-GB" b="0" i="0" dirty="0">
                <a:solidFill>
                  <a:srgbClr val="232629"/>
                </a:solidFill>
                <a:effectLst/>
                <a:latin typeface="-apple-system"/>
              </a:rPr>
              <a:t>, </a:t>
            </a:r>
            <a:r>
              <a:rPr lang="en-GB" dirty="0"/>
              <a:t>/proc</a:t>
            </a:r>
            <a:r>
              <a:rPr lang="en-GB" b="0" i="0" dirty="0">
                <a:solidFill>
                  <a:srgbClr val="232629"/>
                </a:solidFill>
                <a:effectLst/>
                <a:latin typeface="-apple-system"/>
              </a:rPr>
              <a:t> and </a:t>
            </a:r>
            <a:r>
              <a:rPr lang="en-GB" dirty="0"/>
              <a:t>/sys</a:t>
            </a:r>
            <a:r>
              <a:rPr lang="en-GB" b="0" i="0" dirty="0">
                <a:solidFill>
                  <a:srgbClr val="232629"/>
                </a:solidFill>
                <a:effectLst/>
                <a:latin typeface="-apple-system"/>
              </a:rPr>
              <a:t>.</a:t>
            </a:r>
            <a:endParaRPr lang="en-US" dirty="0"/>
          </a:p>
        </p:txBody>
      </p:sp>
      <p:sp>
        <p:nvSpPr>
          <p:cNvPr id="4" name="Slide Number Placeholder 3"/>
          <p:cNvSpPr>
            <a:spLocks noGrp="1"/>
          </p:cNvSpPr>
          <p:nvPr>
            <p:ph type="sldNum" sz="quarter" idx="5"/>
          </p:nvPr>
        </p:nvSpPr>
        <p:spPr/>
        <p:txBody>
          <a:bodyPr/>
          <a:lstStyle/>
          <a:p>
            <a:fld id="{8349544B-F866-4ED0-8997-24601187AE87}" type="slidenum">
              <a:rPr lang="en-US" smtClean="0"/>
              <a:t>13</a:t>
            </a:fld>
            <a:endParaRPr lang="en-US"/>
          </a:p>
        </p:txBody>
      </p:sp>
    </p:spTree>
    <p:extLst>
      <p:ext uri="{BB962C8B-B14F-4D97-AF65-F5344CB8AC3E}">
        <p14:creationId xmlns:p14="http://schemas.microsoft.com/office/powerpoint/2010/main" val="20922261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349544B-F866-4ED0-8997-24601187AE87}" type="slidenum">
              <a:rPr lang="en-US" smtClean="0"/>
              <a:t>17</a:t>
            </a:fld>
            <a:endParaRPr lang="en-US"/>
          </a:p>
        </p:txBody>
      </p:sp>
    </p:spTree>
    <p:extLst>
      <p:ext uri="{BB962C8B-B14F-4D97-AF65-F5344CB8AC3E}">
        <p14:creationId xmlns:p14="http://schemas.microsoft.com/office/powerpoint/2010/main" val="20237118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374151"/>
                </a:solidFill>
                <a:effectLst/>
                <a:latin typeface="Söhne"/>
              </a:rPr>
              <a:t>Windows </a:t>
            </a:r>
            <a:r>
              <a:rPr lang="en-GB" b="0" i="0" dirty="0" err="1">
                <a:solidFill>
                  <a:srgbClr val="374151"/>
                </a:solidFill>
                <a:effectLst/>
                <a:latin typeface="Söhne"/>
              </a:rPr>
              <a:t>cmd</a:t>
            </a:r>
            <a:r>
              <a:rPr lang="en-GB" b="0" i="0" dirty="0">
                <a:solidFill>
                  <a:srgbClr val="374151"/>
                </a:solidFill>
                <a:effectLst/>
                <a:latin typeface="Söhne"/>
              </a:rPr>
              <a:t>: </a:t>
            </a:r>
          </a:p>
          <a:p>
            <a:endParaRPr lang="en-GB" b="0" i="0" dirty="0">
              <a:solidFill>
                <a:srgbClr val="374151"/>
              </a:solidFill>
              <a:effectLst/>
              <a:latin typeface="Söhne"/>
            </a:endParaRPr>
          </a:p>
          <a:p>
            <a:r>
              <a:rPr lang="en-GB" b="0" i="0" dirty="0">
                <a:solidFill>
                  <a:srgbClr val="374151"/>
                </a:solidFill>
                <a:effectLst/>
                <a:latin typeface="Söhne"/>
              </a:rPr>
              <a:t>wmic </a:t>
            </a:r>
            <a:r>
              <a:rPr lang="en-GB" b="0" i="0" dirty="0" err="1">
                <a:solidFill>
                  <a:srgbClr val="374151"/>
                </a:solidFill>
                <a:effectLst/>
                <a:latin typeface="Söhne"/>
              </a:rPr>
              <a:t>logicaldisk</a:t>
            </a:r>
            <a:r>
              <a:rPr lang="en-GB" b="0" i="0" dirty="0">
                <a:solidFill>
                  <a:srgbClr val="374151"/>
                </a:solidFill>
                <a:effectLst/>
                <a:latin typeface="Söhne"/>
              </a:rPr>
              <a:t> get size, </a:t>
            </a:r>
            <a:r>
              <a:rPr lang="en-GB" b="0" i="0" dirty="0" err="1">
                <a:solidFill>
                  <a:srgbClr val="374151"/>
                </a:solidFill>
                <a:effectLst/>
                <a:latin typeface="Söhne"/>
              </a:rPr>
              <a:t>freespace</a:t>
            </a:r>
            <a:r>
              <a:rPr lang="en-GB" b="0" i="0" dirty="0">
                <a:solidFill>
                  <a:srgbClr val="374151"/>
                </a:solidFill>
                <a:effectLst/>
                <a:latin typeface="Söhne"/>
              </a:rPr>
              <a:t>, caption</a:t>
            </a:r>
            <a:endParaRPr lang="en-US" dirty="0"/>
          </a:p>
        </p:txBody>
      </p:sp>
      <p:sp>
        <p:nvSpPr>
          <p:cNvPr id="4" name="Slide Number Placeholder 3"/>
          <p:cNvSpPr>
            <a:spLocks noGrp="1"/>
          </p:cNvSpPr>
          <p:nvPr>
            <p:ph type="sldNum" sz="quarter" idx="5"/>
          </p:nvPr>
        </p:nvSpPr>
        <p:spPr/>
        <p:txBody>
          <a:bodyPr/>
          <a:lstStyle/>
          <a:p>
            <a:fld id="{8349544B-F866-4ED0-8997-24601187AE87}" type="slidenum">
              <a:rPr lang="en-US" smtClean="0"/>
              <a:t>19</a:t>
            </a:fld>
            <a:endParaRPr lang="en-US"/>
          </a:p>
        </p:txBody>
      </p:sp>
    </p:spTree>
    <p:extLst>
      <p:ext uri="{BB962C8B-B14F-4D97-AF65-F5344CB8AC3E}">
        <p14:creationId xmlns:p14="http://schemas.microsoft.com/office/powerpoint/2010/main" val="5664319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cd</a:t>
            </a:r>
          </a:p>
        </p:txBody>
      </p:sp>
      <p:sp>
        <p:nvSpPr>
          <p:cNvPr id="4" name="Slide Number Placeholder 3"/>
          <p:cNvSpPr>
            <a:spLocks noGrp="1"/>
          </p:cNvSpPr>
          <p:nvPr>
            <p:ph type="sldNum" sz="quarter" idx="5"/>
          </p:nvPr>
        </p:nvSpPr>
        <p:spPr/>
        <p:txBody>
          <a:bodyPr/>
          <a:lstStyle/>
          <a:p>
            <a:fld id="{8349544B-F866-4ED0-8997-24601187AE87}" type="slidenum">
              <a:rPr lang="en-US" smtClean="0"/>
              <a:t>24</a:t>
            </a:fld>
            <a:endParaRPr lang="en-US"/>
          </a:p>
        </p:txBody>
      </p:sp>
    </p:spTree>
    <p:extLst>
      <p:ext uri="{BB962C8B-B14F-4D97-AF65-F5344CB8AC3E}">
        <p14:creationId xmlns:p14="http://schemas.microsoft.com/office/powerpoint/2010/main" val="42515690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Windows path</a:t>
            </a:r>
          </a:p>
        </p:txBody>
      </p:sp>
      <p:sp>
        <p:nvSpPr>
          <p:cNvPr id="4" name="Slide Number Placeholder 3"/>
          <p:cNvSpPr>
            <a:spLocks noGrp="1"/>
          </p:cNvSpPr>
          <p:nvPr>
            <p:ph type="sldNum" sz="quarter" idx="5"/>
          </p:nvPr>
        </p:nvSpPr>
        <p:spPr/>
        <p:txBody>
          <a:bodyPr/>
          <a:lstStyle/>
          <a:p>
            <a:fld id="{8349544B-F866-4ED0-8997-24601187AE87}" type="slidenum">
              <a:rPr lang="en-US" smtClean="0"/>
              <a:t>33</a:t>
            </a:fld>
            <a:endParaRPr lang="en-US"/>
          </a:p>
        </p:txBody>
      </p:sp>
    </p:spTree>
    <p:extLst>
      <p:ext uri="{BB962C8B-B14F-4D97-AF65-F5344CB8AC3E}">
        <p14:creationId xmlns:p14="http://schemas.microsoft.com/office/powerpoint/2010/main" val="31696324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export PATH=/some/new/path:$PATH</a:t>
            </a:r>
          </a:p>
          <a:p>
            <a:endParaRPr lang="en-GB" dirty="0"/>
          </a:p>
          <a:p>
            <a:r>
              <a:rPr lang="en-GB" dirty="0"/>
              <a:t>In Windows </a:t>
            </a:r>
            <a:r>
              <a:rPr lang="en-GB" b="0" i="0" dirty="0" err="1">
                <a:solidFill>
                  <a:srgbClr val="374151"/>
                </a:solidFill>
                <a:effectLst/>
                <a:latin typeface="Söhne"/>
              </a:rPr>
              <a:t>setx</a:t>
            </a:r>
            <a:r>
              <a:rPr lang="en-GB" b="0" i="0" dirty="0">
                <a:solidFill>
                  <a:srgbClr val="374151"/>
                </a:solidFill>
                <a:effectLst/>
                <a:latin typeface="Söhne"/>
              </a:rPr>
              <a:t> path "%path%;C:\Program Files\Java\jdk1.8.0_202\bin" -m</a:t>
            </a:r>
            <a:endParaRPr lang="en-US" dirty="0"/>
          </a:p>
        </p:txBody>
      </p:sp>
      <p:sp>
        <p:nvSpPr>
          <p:cNvPr id="4" name="Slide Number Placeholder 3"/>
          <p:cNvSpPr>
            <a:spLocks noGrp="1"/>
          </p:cNvSpPr>
          <p:nvPr>
            <p:ph type="sldNum" sz="quarter" idx="5"/>
          </p:nvPr>
        </p:nvSpPr>
        <p:spPr/>
        <p:txBody>
          <a:bodyPr/>
          <a:lstStyle/>
          <a:p>
            <a:fld id="{8349544B-F866-4ED0-8997-24601187AE87}" type="slidenum">
              <a:rPr lang="en-US" smtClean="0"/>
              <a:t>34</a:t>
            </a:fld>
            <a:endParaRPr lang="en-US"/>
          </a:p>
        </p:txBody>
      </p:sp>
    </p:spTree>
    <p:extLst>
      <p:ext uri="{BB962C8B-B14F-4D97-AF65-F5344CB8AC3E}">
        <p14:creationId xmlns:p14="http://schemas.microsoft.com/office/powerpoint/2010/main" val="19938514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4263717A-E3C1-4BED-ABE0-B7069385E023}" type="datetimeFigureOut">
              <a:rPr lang="en-US" smtClean="0"/>
              <a:t>2/10/2026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8610600" y="6356350"/>
            <a:ext cx="2766646" cy="365125"/>
          </a:xfrm>
        </p:spPr>
        <p:txBody>
          <a:bodyPr/>
          <a:lstStyle/>
          <a:p>
            <a:fld id="{3FE6F5B0-BCF1-4291-802C-4ED5F9057036}" type="slidenum">
              <a:rPr lang="en-US" smtClean="0"/>
              <a:t>‹#›</a:t>
            </a:fld>
            <a:endParaRPr lang="en-US" dirty="0"/>
          </a:p>
        </p:txBody>
      </p:sp>
    </p:spTree>
    <p:extLst>
      <p:ext uri="{BB962C8B-B14F-4D97-AF65-F5344CB8AC3E}">
        <p14:creationId xmlns:p14="http://schemas.microsoft.com/office/powerpoint/2010/main" val="8211714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63717A-E3C1-4BED-ABE0-B7069385E023}" type="datetimeFigureOut">
              <a:rPr lang="en-US" smtClean="0"/>
              <a:t>2/10/2026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1769651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63717A-E3C1-4BED-ABE0-B7069385E023}" type="datetimeFigureOut">
              <a:rPr lang="en-US" smtClean="0"/>
              <a:t>2/10/2026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7959005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ubtitle">
  <p:cSld name="Subtitle">
    <p:spTree>
      <p:nvGrpSpPr>
        <p:cNvPr id="1" name="Shape 192"/>
        <p:cNvGrpSpPr/>
        <p:nvPr/>
      </p:nvGrpSpPr>
      <p:grpSpPr>
        <a:xfrm>
          <a:off x="0" y="0"/>
          <a:ext cx="0" cy="0"/>
          <a:chOff x="0" y="0"/>
          <a:chExt cx="0" cy="0"/>
        </a:xfrm>
      </p:grpSpPr>
      <p:sp>
        <p:nvSpPr>
          <p:cNvPr id="193" name="Google Shape;193;p3"/>
          <p:cNvSpPr txBox="1">
            <a:spLocks noGrp="1"/>
          </p:cNvSpPr>
          <p:nvPr>
            <p:ph type="ctrTitle"/>
          </p:nvPr>
        </p:nvSpPr>
        <p:spPr>
          <a:xfrm>
            <a:off x="4281247" y="2215683"/>
            <a:ext cx="7068800" cy="1546400"/>
          </a:xfrm>
          <a:prstGeom prst="rect">
            <a:avLst/>
          </a:prstGeom>
        </p:spPr>
        <p:txBody>
          <a:bodyPr spcFirstLastPara="1" wrap="square" lIns="91425" tIns="91425" rIns="91425" bIns="91425" anchor="b" anchorCtr="0"/>
          <a:lstStyle>
            <a:lvl1pPr lvl="0" algn="r" rtl="0">
              <a:spcBef>
                <a:spcPts val="0"/>
              </a:spcBef>
              <a:spcAft>
                <a:spcPts val="0"/>
              </a:spcAft>
              <a:buSzPts val="3700"/>
              <a:buNone/>
              <a:defRPr sz="4933" b="0"/>
            </a:lvl1pPr>
            <a:lvl2pPr lvl="1" algn="r" rtl="0">
              <a:spcBef>
                <a:spcPts val="0"/>
              </a:spcBef>
              <a:spcAft>
                <a:spcPts val="0"/>
              </a:spcAft>
              <a:buSzPts val="3700"/>
              <a:buNone/>
              <a:defRPr sz="4933" b="0"/>
            </a:lvl2pPr>
            <a:lvl3pPr lvl="2" algn="r" rtl="0">
              <a:spcBef>
                <a:spcPts val="0"/>
              </a:spcBef>
              <a:spcAft>
                <a:spcPts val="0"/>
              </a:spcAft>
              <a:buSzPts val="3700"/>
              <a:buNone/>
              <a:defRPr sz="4933" b="0"/>
            </a:lvl3pPr>
            <a:lvl4pPr lvl="3" algn="r" rtl="0">
              <a:spcBef>
                <a:spcPts val="0"/>
              </a:spcBef>
              <a:spcAft>
                <a:spcPts val="0"/>
              </a:spcAft>
              <a:buSzPts val="3700"/>
              <a:buNone/>
              <a:defRPr sz="4933" b="0"/>
            </a:lvl4pPr>
            <a:lvl5pPr lvl="4" algn="r" rtl="0">
              <a:spcBef>
                <a:spcPts val="0"/>
              </a:spcBef>
              <a:spcAft>
                <a:spcPts val="0"/>
              </a:spcAft>
              <a:buSzPts val="3700"/>
              <a:buNone/>
              <a:defRPr sz="4933" b="0"/>
            </a:lvl5pPr>
            <a:lvl6pPr lvl="5" algn="r" rtl="0">
              <a:spcBef>
                <a:spcPts val="0"/>
              </a:spcBef>
              <a:spcAft>
                <a:spcPts val="0"/>
              </a:spcAft>
              <a:buSzPts val="3700"/>
              <a:buNone/>
              <a:defRPr sz="4933" b="0"/>
            </a:lvl6pPr>
            <a:lvl7pPr lvl="6" algn="r" rtl="0">
              <a:spcBef>
                <a:spcPts val="0"/>
              </a:spcBef>
              <a:spcAft>
                <a:spcPts val="0"/>
              </a:spcAft>
              <a:buSzPts val="3700"/>
              <a:buNone/>
              <a:defRPr sz="4933" b="0"/>
            </a:lvl7pPr>
            <a:lvl8pPr lvl="7" algn="r" rtl="0">
              <a:spcBef>
                <a:spcPts val="0"/>
              </a:spcBef>
              <a:spcAft>
                <a:spcPts val="0"/>
              </a:spcAft>
              <a:buSzPts val="3700"/>
              <a:buNone/>
              <a:defRPr sz="4933" b="0"/>
            </a:lvl8pPr>
            <a:lvl9pPr lvl="8" algn="r" rtl="0">
              <a:spcBef>
                <a:spcPts val="0"/>
              </a:spcBef>
              <a:spcAft>
                <a:spcPts val="0"/>
              </a:spcAft>
              <a:buSzPts val="3700"/>
              <a:buNone/>
              <a:defRPr sz="4933" b="0"/>
            </a:lvl9pPr>
          </a:lstStyle>
          <a:p>
            <a:endParaRPr/>
          </a:p>
        </p:txBody>
      </p:sp>
      <p:sp>
        <p:nvSpPr>
          <p:cNvPr id="194" name="Google Shape;194;p3"/>
          <p:cNvSpPr txBox="1">
            <a:spLocks noGrp="1"/>
          </p:cNvSpPr>
          <p:nvPr>
            <p:ph type="subTitle" idx="1"/>
          </p:nvPr>
        </p:nvSpPr>
        <p:spPr>
          <a:xfrm>
            <a:off x="4281180" y="3818903"/>
            <a:ext cx="7068800" cy="1046400"/>
          </a:xfrm>
          <a:prstGeom prst="rect">
            <a:avLst/>
          </a:prstGeom>
        </p:spPr>
        <p:txBody>
          <a:bodyPr spcFirstLastPara="1" wrap="square" lIns="91425" tIns="91425" rIns="91425" bIns="91425" anchor="t" anchorCtr="0"/>
          <a:lstStyle>
            <a:lvl1pPr lvl="0" algn="r" rtl="0">
              <a:spcBef>
                <a:spcPts val="0"/>
              </a:spcBef>
              <a:spcAft>
                <a:spcPts val="0"/>
              </a:spcAft>
              <a:buClr>
                <a:srgbClr val="1C4587"/>
              </a:buClr>
              <a:buSzPts val="2600"/>
              <a:buNone/>
              <a:defRPr>
                <a:solidFill>
                  <a:srgbClr val="1C4587"/>
                </a:solidFill>
              </a:defRPr>
            </a:lvl1pPr>
            <a:lvl2pPr lvl="1" algn="r" rtl="0">
              <a:spcBef>
                <a:spcPts val="0"/>
              </a:spcBef>
              <a:spcAft>
                <a:spcPts val="0"/>
              </a:spcAft>
              <a:buClr>
                <a:srgbClr val="1C4587"/>
              </a:buClr>
              <a:buSzPts val="3000"/>
              <a:buNone/>
              <a:defRPr sz="4000">
                <a:solidFill>
                  <a:srgbClr val="1C4587"/>
                </a:solidFill>
              </a:defRPr>
            </a:lvl2pPr>
            <a:lvl3pPr lvl="2" algn="r" rtl="0">
              <a:spcBef>
                <a:spcPts val="0"/>
              </a:spcBef>
              <a:spcAft>
                <a:spcPts val="0"/>
              </a:spcAft>
              <a:buClr>
                <a:srgbClr val="1C4587"/>
              </a:buClr>
              <a:buSzPts val="3000"/>
              <a:buNone/>
              <a:defRPr sz="4000">
                <a:solidFill>
                  <a:srgbClr val="1C4587"/>
                </a:solidFill>
              </a:defRPr>
            </a:lvl3pPr>
            <a:lvl4pPr lvl="3" algn="r" rtl="0">
              <a:spcBef>
                <a:spcPts val="0"/>
              </a:spcBef>
              <a:spcAft>
                <a:spcPts val="0"/>
              </a:spcAft>
              <a:buClr>
                <a:srgbClr val="1C4587"/>
              </a:buClr>
              <a:buSzPts val="3000"/>
              <a:buNone/>
              <a:defRPr sz="4000">
                <a:solidFill>
                  <a:srgbClr val="1C4587"/>
                </a:solidFill>
              </a:defRPr>
            </a:lvl4pPr>
            <a:lvl5pPr lvl="4" algn="r" rtl="0">
              <a:spcBef>
                <a:spcPts val="0"/>
              </a:spcBef>
              <a:spcAft>
                <a:spcPts val="0"/>
              </a:spcAft>
              <a:buClr>
                <a:srgbClr val="1C4587"/>
              </a:buClr>
              <a:buSzPts val="3000"/>
              <a:buNone/>
              <a:defRPr sz="4000">
                <a:solidFill>
                  <a:srgbClr val="1C4587"/>
                </a:solidFill>
              </a:defRPr>
            </a:lvl5pPr>
            <a:lvl6pPr lvl="5" algn="r" rtl="0">
              <a:spcBef>
                <a:spcPts val="0"/>
              </a:spcBef>
              <a:spcAft>
                <a:spcPts val="0"/>
              </a:spcAft>
              <a:buClr>
                <a:srgbClr val="1C4587"/>
              </a:buClr>
              <a:buSzPts val="3000"/>
              <a:buNone/>
              <a:defRPr sz="4000">
                <a:solidFill>
                  <a:srgbClr val="1C4587"/>
                </a:solidFill>
              </a:defRPr>
            </a:lvl6pPr>
            <a:lvl7pPr lvl="6" algn="r" rtl="0">
              <a:spcBef>
                <a:spcPts val="0"/>
              </a:spcBef>
              <a:spcAft>
                <a:spcPts val="0"/>
              </a:spcAft>
              <a:buClr>
                <a:srgbClr val="1C4587"/>
              </a:buClr>
              <a:buSzPts val="3000"/>
              <a:buNone/>
              <a:defRPr sz="4000">
                <a:solidFill>
                  <a:srgbClr val="1C4587"/>
                </a:solidFill>
              </a:defRPr>
            </a:lvl7pPr>
            <a:lvl8pPr lvl="7" algn="r" rtl="0">
              <a:spcBef>
                <a:spcPts val="0"/>
              </a:spcBef>
              <a:spcAft>
                <a:spcPts val="0"/>
              </a:spcAft>
              <a:buClr>
                <a:srgbClr val="1C4587"/>
              </a:buClr>
              <a:buSzPts val="3000"/>
              <a:buNone/>
              <a:defRPr sz="4000">
                <a:solidFill>
                  <a:srgbClr val="1C4587"/>
                </a:solidFill>
              </a:defRPr>
            </a:lvl8pPr>
            <a:lvl9pPr lvl="8" algn="r" rtl="0">
              <a:spcBef>
                <a:spcPts val="0"/>
              </a:spcBef>
              <a:spcAft>
                <a:spcPts val="0"/>
              </a:spcAft>
              <a:buClr>
                <a:srgbClr val="1C4587"/>
              </a:buClr>
              <a:buSzPts val="3000"/>
              <a:buNone/>
              <a:defRPr sz="4000">
                <a:solidFill>
                  <a:srgbClr val="1C4587"/>
                </a:solidFill>
              </a:defRPr>
            </a:lvl9pPr>
          </a:lstStyle>
          <a:p>
            <a:endParaRPr/>
          </a:p>
        </p:txBody>
      </p:sp>
      <p:sp>
        <p:nvSpPr>
          <p:cNvPr id="195" name="Google Shape;195;p3"/>
          <p:cNvSpPr/>
          <p:nvPr/>
        </p:nvSpPr>
        <p:spPr>
          <a:xfrm>
            <a:off x="5882774" y="6215517"/>
            <a:ext cx="600733" cy="744979"/>
          </a:xfrm>
          <a:custGeom>
            <a:avLst/>
            <a:gdLst/>
            <a:ahLst/>
            <a:cxnLst/>
            <a:rect l="l" t="t" r="r" b="b"/>
            <a:pathLst>
              <a:path w="15884" h="19698" extrusionOk="0">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196" name="Google Shape;196;p3"/>
          <p:cNvSpPr/>
          <p:nvPr/>
        </p:nvSpPr>
        <p:spPr>
          <a:xfrm>
            <a:off x="5291768" y="5333718"/>
            <a:ext cx="591013" cy="672893"/>
          </a:xfrm>
          <a:custGeom>
            <a:avLst/>
            <a:gdLst/>
            <a:ahLst/>
            <a:cxnLst/>
            <a:rect l="l" t="t" r="r" b="b"/>
            <a:pathLst>
              <a:path w="15627" h="17792" extrusionOk="0">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3C78D8"/>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197" name="Google Shape;197;p3"/>
          <p:cNvSpPr/>
          <p:nvPr/>
        </p:nvSpPr>
        <p:spPr>
          <a:xfrm>
            <a:off x="8377819" y="5612687"/>
            <a:ext cx="280284" cy="611852"/>
          </a:xfrm>
          <a:custGeom>
            <a:avLst/>
            <a:gdLst/>
            <a:ahLst/>
            <a:cxnLst/>
            <a:rect l="l" t="t" r="r" b="b"/>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198" name="Google Shape;198;p3"/>
          <p:cNvSpPr/>
          <p:nvPr/>
        </p:nvSpPr>
        <p:spPr>
          <a:xfrm>
            <a:off x="7662081" y="5390448"/>
            <a:ext cx="552209" cy="677016"/>
          </a:xfrm>
          <a:custGeom>
            <a:avLst/>
            <a:gdLst/>
            <a:ahLst/>
            <a:cxnLst/>
            <a:rect l="l" t="t" r="r" b="b"/>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199" name="Google Shape;199;p3"/>
          <p:cNvSpPr/>
          <p:nvPr/>
        </p:nvSpPr>
        <p:spPr>
          <a:xfrm>
            <a:off x="9418147" y="5509371"/>
            <a:ext cx="609091" cy="567451"/>
          </a:xfrm>
          <a:custGeom>
            <a:avLst/>
            <a:gdLst/>
            <a:ahLst/>
            <a:cxnLst/>
            <a:rect l="l" t="t" r="r" b="b"/>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00" name="Google Shape;200;p3"/>
          <p:cNvSpPr/>
          <p:nvPr/>
        </p:nvSpPr>
        <p:spPr>
          <a:xfrm>
            <a:off x="11657298" y="5555569"/>
            <a:ext cx="660375" cy="453651"/>
          </a:xfrm>
          <a:custGeom>
            <a:avLst/>
            <a:gdLst/>
            <a:ahLst/>
            <a:cxnLst/>
            <a:rect l="l" t="t" r="r" b="b"/>
            <a:pathLst>
              <a:path w="17461" h="11995" extrusionOk="0">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01" name="Google Shape;201;p3"/>
          <p:cNvSpPr/>
          <p:nvPr/>
        </p:nvSpPr>
        <p:spPr>
          <a:xfrm>
            <a:off x="8775356" y="5388321"/>
            <a:ext cx="496691" cy="513331"/>
          </a:xfrm>
          <a:custGeom>
            <a:avLst/>
            <a:gdLst/>
            <a:ahLst/>
            <a:cxnLst/>
            <a:rect l="l" t="t" r="r" b="b"/>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02" name="Google Shape;202;p3"/>
          <p:cNvSpPr/>
          <p:nvPr/>
        </p:nvSpPr>
        <p:spPr>
          <a:xfrm>
            <a:off x="8676176" y="6045283"/>
            <a:ext cx="695056" cy="718656"/>
          </a:xfrm>
          <a:custGeom>
            <a:avLst/>
            <a:gdLst/>
            <a:ahLst/>
            <a:cxnLst/>
            <a:rect l="l" t="t" r="r" b="b"/>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3C78D8"/>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03" name="Google Shape;203;p3"/>
          <p:cNvSpPr/>
          <p:nvPr/>
        </p:nvSpPr>
        <p:spPr>
          <a:xfrm>
            <a:off x="7334739" y="6076801"/>
            <a:ext cx="672893" cy="534169"/>
          </a:xfrm>
          <a:custGeom>
            <a:avLst/>
            <a:gdLst/>
            <a:ahLst/>
            <a:cxnLst/>
            <a:rect l="l" t="t" r="r" b="b"/>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04" name="Google Shape;204;p3"/>
          <p:cNvSpPr/>
          <p:nvPr/>
        </p:nvSpPr>
        <p:spPr>
          <a:xfrm>
            <a:off x="6935423" y="5434132"/>
            <a:ext cx="627093" cy="589613"/>
          </a:xfrm>
          <a:custGeom>
            <a:avLst/>
            <a:gdLst/>
            <a:ahLst/>
            <a:cxnLst/>
            <a:rect l="l" t="t" r="r" b="b"/>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05" name="Google Shape;205;p3"/>
          <p:cNvSpPr/>
          <p:nvPr/>
        </p:nvSpPr>
        <p:spPr>
          <a:xfrm>
            <a:off x="6354112" y="5434125"/>
            <a:ext cx="452803" cy="534156"/>
          </a:xfrm>
          <a:custGeom>
            <a:avLst/>
            <a:gdLst/>
            <a:ahLst/>
            <a:cxnLst/>
            <a:rect l="l" t="t" r="r" b="b"/>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06" name="Google Shape;206;p3"/>
          <p:cNvSpPr/>
          <p:nvPr/>
        </p:nvSpPr>
        <p:spPr>
          <a:xfrm>
            <a:off x="7362478" y="6664025"/>
            <a:ext cx="617412" cy="237283"/>
          </a:xfrm>
          <a:custGeom>
            <a:avLst/>
            <a:gdLst/>
            <a:ahLst/>
            <a:cxnLst/>
            <a:rect l="l" t="t" r="r" b="b"/>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07" name="Google Shape;207;p3"/>
          <p:cNvSpPr/>
          <p:nvPr/>
        </p:nvSpPr>
        <p:spPr>
          <a:xfrm>
            <a:off x="10736763" y="6433681"/>
            <a:ext cx="786656" cy="552172"/>
          </a:xfrm>
          <a:custGeom>
            <a:avLst/>
            <a:gdLst/>
            <a:ahLst/>
            <a:cxnLst/>
            <a:rect l="l" t="t" r="r" b="b"/>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08" name="Google Shape;208;p3"/>
          <p:cNvSpPr/>
          <p:nvPr/>
        </p:nvSpPr>
        <p:spPr>
          <a:xfrm>
            <a:off x="10736769" y="5372369"/>
            <a:ext cx="517491" cy="545251"/>
          </a:xfrm>
          <a:custGeom>
            <a:avLst/>
            <a:gdLst/>
            <a:ahLst/>
            <a:cxnLst/>
            <a:rect l="l" t="t" r="r" b="b"/>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09" name="Google Shape;209;p3"/>
          <p:cNvSpPr/>
          <p:nvPr/>
        </p:nvSpPr>
        <p:spPr>
          <a:xfrm>
            <a:off x="9312764" y="6600511"/>
            <a:ext cx="396808" cy="281645"/>
          </a:xfrm>
          <a:custGeom>
            <a:avLst/>
            <a:gdLst/>
            <a:ahLst/>
            <a:cxnLst/>
            <a:rect l="l" t="t" r="r" b="b"/>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10" name="Google Shape;210;p3"/>
          <p:cNvSpPr/>
          <p:nvPr/>
        </p:nvSpPr>
        <p:spPr>
          <a:xfrm>
            <a:off x="11666301" y="6600167"/>
            <a:ext cx="384327" cy="245603"/>
          </a:xfrm>
          <a:custGeom>
            <a:avLst/>
            <a:gdLst/>
            <a:ahLst/>
            <a:cxnLst/>
            <a:rect l="l" t="t" r="r" b="b"/>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11" name="Google Shape;211;p3"/>
          <p:cNvSpPr/>
          <p:nvPr/>
        </p:nvSpPr>
        <p:spPr>
          <a:xfrm>
            <a:off x="8214287" y="6373645"/>
            <a:ext cx="431488" cy="428728"/>
          </a:xfrm>
          <a:custGeom>
            <a:avLst/>
            <a:gdLst/>
            <a:ahLst/>
            <a:cxnLst/>
            <a:rect l="l" t="t" r="r" b="b"/>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12" name="Google Shape;212;p3"/>
          <p:cNvSpPr/>
          <p:nvPr/>
        </p:nvSpPr>
        <p:spPr>
          <a:xfrm>
            <a:off x="11363259" y="5333706"/>
            <a:ext cx="409288" cy="513369"/>
          </a:xfrm>
          <a:custGeom>
            <a:avLst/>
            <a:gdLst/>
            <a:ahLst/>
            <a:cxnLst/>
            <a:rect l="l" t="t" r="r" b="b"/>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13" name="Google Shape;213;p3"/>
          <p:cNvSpPr/>
          <p:nvPr/>
        </p:nvSpPr>
        <p:spPr>
          <a:xfrm>
            <a:off x="6522965" y="6070569"/>
            <a:ext cx="554971" cy="546651"/>
          </a:xfrm>
          <a:custGeom>
            <a:avLst/>
            <a:gdLst/>
            <a:ahLst/>
            <a:cxnLst/>
            <a:rect l="l" t="t" r="r" b="b"/>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3C78D8"/>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14" name="Google Shape;214;p3"/>
          <p:cNvSpPr/>
          <p:nvPr/>
        </p:nvSpPr>
        <p:spPr>
          <a:xfrm>
            <a:off x="11772537" y="6111825"/>
            <a:ext cx="521651" cy="385727"/>
          </a:xfrm>
          <a:custGeom>
            <a:avLst/>
            <a:gdLst/>
            <a:ahLst/>
            <a:cxnLst/>
            <a:rect l="l" t="t" r="r" b="b"/>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15" name="Google Shape;215;p3"/>
          <p:cNvSpPr/>
          <p:nvPr/>
        </p:nvSpPr>
        <p:spPr>
          <a:xfrm>
            <a:off x="5985573" y="5608925"/>
            <a:ext cx="240044" cy="498052"/>
          </a:xfrm>
          <a:custGeom>
            <a:avLst/>
            <a:gdLst/>
            <a:ahLst/>
            <a:cxnLst/>
            <a:rect l="l" t="t" r="r" b="b"/>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16" name="Google Shape;216;p3"/>
          <p:cNvSpPr/>
          <p:nvPr/>
        </p:nvSpPr>
        <p:spPr>
          <a:xfrm rot="1920548">
            <a:off x="9648968" y="6210900"/>
            <a:ext cx="668696" cy="567409"/>
          </a:xfrm>
          <a:custGeom>
            <a:avLst/>
            <a:gdLst/>
            <a:ahLst/>
            <a:cxnLst/>
            <a:rect l="l" t="t" r="r" b="b"/>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17" name="Google Shape;217;p3"/>
          <p:cNvSpPr/>
          <p:nvPr/>
        </p:nvSpPr>
        <p:spPr>
          <a:xfrm>
            <a:off x="11017723" y="6023741"/>
            <a:ext cx="639575" cy="452289"/>
          </a:xfrm>
          <a:custGeom>
            <a:avLst/>
            <a:gdLst/>
            <a:ahLst/>
            <a:cxnLst/>
            <a:rect l="l" t="t" r="r" b="b"/>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3C78D8"/>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18" name="Google Shape;218;p3"/>
          <p:cNvSpPr/>
          <p:nvPr/>
        </p:nvSpPr>
        <p:spPr>
          <a:xfrm rot="-5400000">
            <a:off x="10245807" y="5309640"/>
            <a:ext cx="373208" cy="477288"/>
          </a:xfrm>
          <a:custGeom>
            <a:avLst/>
            <a:gdLst/>
            <a:ahLst/>
            <a:cxnLst/>
            <a:rect l="l" t="t" r="r" b="b"/>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3C78D8"/>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19" name="Google Shape;219;p3"/>
          <p:cNvSpPr/>
          <p:nvPr/>
        </p:nvSpPr>
        <p:spPr>
          <a:xfrm>
            <a:off x="10212864" y="5826928"/>
            <a:ext cx="503611" cy="568851"/>
          </a:xfrm>
          <a:custGeom>
            <a:avLst/>
            <a:gdLst/>
            <a:ahLst/>
            <a:cxnLst/>
            <a:rect l="l" t="t" r="r" b="b"/>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20" name="Google Shape;220;p3"/>
          <p:cNvSpPr/>
          <p:nvPr/>
        </p:nvSpPr>
        <p:spPr>
          <a:xfrm>
            <a:off x="6746084" y="6610610"/>
            <a:ext cx="514731" cy="344087"/>
          </a:xfrm>
          <a:custGeom>
            <a:avLst/>
            <a:gdLst/>
            <a:ahLst/>
            <a:cxnLst/>
            <a:rect l="l" t="t" r="r" b="b"/>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21" name="Google Shape;221;p3"/>
          <p:cNvSpPr/>
          <p:nvPr/>
        </p:nvSpPr>
        <p:spPr>
          <a:xfrm>
            <a:off x="10376560" y="6513509"/>
            <a:ext cx="233123" cy="249763"/>
          </a:xfrm>
          <a:custGeom>
            <a:avLst/>
            <a:gdLst/>
            <a:ahLst/>
            <a:cxnLst/>
            <a:rect l="l" t="t" r="r" b="b"/>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22" name="Google Shape;222;p3"/>
          <p:cNvSpPr/>
          <p:nvPr/>
        </p:nvSpPr>
        <p:spPr>
          <a:xfrm>
            <a:off x="1977021" y="5612687"/>
            <a:ext cx="280284" cy="611852"/>
          </a:xfrm>
          <a:custGeom>
            <a:avLst/>
            <a:gdLst/>
            <a:ahLst/>
            <a:cxnLst/>
            <a:rect l="l" t="t" r="r" b="b"/>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23" name="Google Shape;223;p3"/>
          <p:cNvSpPr/>
          <p:nvPr/>
        </p:nvSpPr>
        <p:spPr>
          <a:xfrm>
            <a:off x="1261281" y="5390448"/>
            <a:ext cx="552209" cy="677016"/>
          </a:xfrm>
          <a:custGeom>
            <a:avLst/>
            <a:gdLst/>
            <a:ahLst/>
            <a:cxnLst/>
            <a:rect l="l" t="t" r="r" b="b"/>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24" name="Google Shape;224;p3"/>
          <p:cNvSpPr/>
          <p:nvPr/>
        </p:nvSpPr>
        <p:spPr>
          <a:xfrm>
            <a:off x="3017347" y="5509371"/>
            <a:ext cx="609091" cy="567451"/>
          </a:xfrm>
          <a:custGeom>
            <a:avLst/>
            <a:gdLst/>
            <a:ahLst/>
            <a:cxnLst/>
            <a:rect l="l" t="t" r="r" b="b"/>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25" name="Google Shape;225;p3"/>
          <p:cNvSpPr/>
          <p:nvPr/>
        </p:nvSpPr>
        <p:spPr>
          <a:xfrm>
            <a:off x="2374556" y="5388321"/>
            <a:ext cx="496691" cy="513331"/>
          </a:xfrm>
          <a:custGeom>
            <a:avLst/>
            <a:gdLst/>
            <a:ahLst/>
            <a:cxnLst/>
            <a:rect l="l" t="t" r="r" b="b"/>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26" name="Google Shape;226;p3"/>
          <p:cNvSpPr/>
          <p:nvPr/>
        </p:nvSpPr>
        <p:spPr>
          <a:xfrm>
            <a:off x="2275376" y="6045283"/>
            <a:ext cx="695056" cy="718656"/>
          </a:xfrm>
          <a:custGeom>
            <a:avLst/>
            <a:gdLst/>
            <a:ahLst/>
            <a:cxnLst/>
            <a:rect l="l" t="t" r="r" b="b"/>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3C78D8"/>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27" name="Google Shape;227;p3"/>
          <p:cNvSpPr/>
          <p:nvPr/>
        </p:nvSpPr>
        <p:spPr>
          <a:xfrm>
            <a:off x="933939" y="6076801"/>
            <a:ext cx="672893" cy="534169"/>
          </a:xfrm>
          <a:custGeom>
            <a:avLst/>
            <a:gdLst/>
            <a:ahLst/>
            <a:cxnLst/>
            <a:rect l="l" t="t" r="r" b="b"/>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28" name="Google Shape;228;p3"/>
          <p:cNvSpPr/>
          <p:nvPr/>
        </p:nvSpPr>
        <p:spPr>
          <a:xfrm>
            <a:off x="534623" y="5434132"/>
            <a:ext cx="627093" cy="589613"/>
          </a:xfrm>
          <a:custGeom>
            <a:avLst/>
            <a:gdLst/>
            <a:ahLst/>
            <a:cxnLst/>
            <a:rect l="l" t="t" r="r" b="b"/>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29" name="Google Shape;229;p3"/>
          <p:cNvSpPr/>
          <p:nvPr/>
        </p:nvSpPr>
        <p:spPr>
          <a:xfrm>
            <a:off x="-46688" y="5434125"/>
            <a:ext cx="452803" cy="534156"/>
          </a:xfrm>
          <a:custGeom>
            <a:avLst/>
            <a:gdLst/>
            <a:ahLst/>
            <a:cxnLst/>
            <a:rect l="l" t="t" r="r" b="b"/>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30" name="Google Shape;230;p3"/>
          <p:cNvSpPr/>
          <p:nvPr/>
        </p:nvSpPr>
        <p:spPr>
          <a:xfrm>
            <a:off x="961678" y="6664025"/>
            <a:ext cx="617412" cy="237283"/>
          </a:xfrm>
          <a:custGeom>
            <a:avLst/>
            <a:gdLst/>
            <a:ahLst/>
            <a:cxnLst/>
            <a:rect l="l" t="t" r="r" b="b"/>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31" name="Google Shape;231;p3"/>
          <p:cNvSpPr/>
          <p:nvPr/>
        </p:nvSpPr>
        <p:spPr>
          <a:xfrm>
            <a:off x="4335963" y="6433681"/>
            <a:ext cx="786656" cy="552172"/>
          </a:xfrm>
          <a:custGeom>
            <a:avLst/>
            <a:gdLst/>
            <a:ahLst/>
            <a:cxnLst/>
            <a:rect l="l" t="t" r="r" b="b"/>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32" name="Google Shape;232;p3"/>
          <p:cNvSpPr/>
          <p:nvPr/>
        </p:nvSpPr>
        <p:spPr>
          <a:xfrm>
            <a:off x="4335971" y="5372369"/>
            <a:ext cx="517491" cy="545251"/>
          </a:xfrm>
          <a:custGeom>
            <a:avLst/>
            <a:gdLst/>
            <a:ahLst/>
            <a:cxnLst/>
            <a:rect l="l" t="t" r="r" b="b"/>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33" name="Google Shape;233;p3"/>
          <p:cNvSpPr/>
          <p:nvPr/>
        </p:nvSpPr>
        <p:spPr>
          <a:xfrm>
            <a:off x="2911965" y="6600511"/>
            <a:ext cx="396808" cy="281645"/>
          </a:xfrm>
          <a:custGeom>
            <a:avLst/>
            <a:gdLst/>
            <a:ahLst/>
            <a:cxnLst/>
            <a:rect l="l" t="t" r="r" b="b"/>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34" name="Google Shape;234;p3"/>
          <p:cNvSpPr/>
          <p:nvPr/>
        </p:nvSpPr>
        <p:spPr>
          <a:xfrm>
            <a:off x="5265501" y="6600167"/>
            <a:ext cx="384327" cy="245603"/>
          </a:xfrm>
          <a:custGeom>
            <a:avLst/>
            <a:gdLst/>
            <a:ahLst/>
            <a:cxnLst/>
            <a:rect l="l" t="t" r="r" b="b"/>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35" name="Google Shape;235;p3"/>
          <p:cNvSpPr/>
          <p:nvPr/>
        </p:nvSpPr>
        <p:spPr>
          <a:xfrm>
            <a:off x="1813487" y="6373645"/>
            <a:ext cx="431488" cy="428728"/>
          </a:xfrm>
          <a:custGeom>
            <a:avLst/>
            <a:gdLst/>
            <a:ahLst/>
            <a:cxnLst/>
            <a:rect l="l" t="t" r="r" b="b"/>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36" name="Google Shape;236;p3"/>
          <p:cNvSpPr/>
          <p:nvPr/>
        </p:nvSpPr>
        <p:spPr>
          <a:xfrm>
            <a:off x="4962459" y="5333706"/>
            <a:ext cx="409288" cy="513369"/>
          </a:xfrm>
          <a:custGeom>
            <a:avLst/>
            <a:gdLst/>
            <a:ahLst/>
            <a:cxnLst/>
            <a:rect l="l" t="t" r="r" b="b"/>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37" name="Google Shape;237;p3"/>
          <p:cNvSpPr/>
          <p:nvPr/>
        </p:nvSpPr>
        <p:spPr>
          <a:xfrm>
            <a:off x="122165" y="6070569"/>
            <a:ext cx="554971" cy="546651"/>
          </a:xfrm>
          <a:custGeom>
            <a:avLst/>
            <a:gdLst/>
            <a:ahLst/>
            <a:cxnLst/>
            <a:rect l="l" t="t" r="r" b="b"/>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3C78D8"/>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38" name="Google Shape;238;p3"/>
          <p:cNvSpPr/>
          <p:nvPr/>
        </p:nvSpPr>
        <p:spPr>
          <a:xfrm>
            <a:off x="5371737" y="6111825"/>
            <a:ext cx="521651" cy="385727"/>
          </a:xfrm>
          <a:custGeom>
            <a:avLst/>
            <a:gdLst/>
            <a:ahLst/>
            <a:cxnLst/>
            <a:rect l="l" t="t" r="r" b="b"/>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39" name="Google Shape;239;p3"/>
          <p:cNvSpPr/>
          <p:nvPr/>
        </p:nvSpPr>
        <p:spPr>
          <a:xfrm>
            <a:off x="3606" y="6533642"/>
            <a:ext cx="240044" cy="498052"/>
          </a:xfrm>
          <a:custGeom>
            <a:avLst/>
            <a:gdLst/>
            <a:ahLst/>
            <a:cxnLst/>
            <a:rect l="l" t="t" r="r" b="b"/>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40" name="Google Shape;240;p3"/>
          <p:cNvSpPr/>
          <p:nvPr/>
        </p:nvSpPr>
        <p:spPr>
          <a:xfrm rot="1920548">
            <a:off x="3248167" y="6210900"/>
            <a:ext cx="668696" cy="567409"/>
          </a:xfrm>
          <a:custGeom>
            <a:avLst/>
            <a:gdLst/>
            <a:ahLst/>
            <a:cxnLst/>
            <a:rect l="l" t="t" r="r" b="b"/>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41" name="Google Shape;241;p3"/>
          <p:cNvSpPr/>
          <p:nvPr/>
        </p:nvSpPr>
        <p:spPr>
          <a:xfrm>
            <a:off x="4616923" y="6023741"/>
            <a:ext cx="639575" cy="452289"/>
          </a:xfrm>
          <a:custGeom>
            <a:avLst/>
            <a:gdLst/>
            <a:ahLst/>
            <a:cxnLst/>
            <a:rect l="l" t="t" r="r" b="b"/>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3C78D8"/>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42" name="Google Shape;242;p3"/>
          <p:cNvSpPr/>
          <p:nvPr/>
        </p:nvSpPr>
        <p:spPr>
          <a:xfrm rot="-5400000">
            <a:off x="3845007" y="5309640"/>
            <a:ext cx="373208" cy="477288"/>
          </a:xfrm>
          <a:custGeom>
            <a:avLst/>
            <a:gdLst/>
            <a:ahLst/>
            <a:cxnLst/>
            <a:rect l="l" t="t" r="r" b="b"/>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3C78D8"/>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43" name="Google Shape;243;p3"/>
          <p:cNvSpPr/>
          <p:nvPr/>
        </p:nvSpPr>
        <p:spPr>
          <a:xfrm>
            <a:off x="3812064" y="5826928"/>
            <a:ext cx="503611" cy="568851"/>
          </a:xfrm>
          <a:custGeom>
            <a:avLst/>
            <a:gdLst/>
            <a:ahLst/>
            <a:cxnLst/>
            <a:rect l="l" t="t" r="r" b="b"/>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44" name="Google Shape;244;p3"/>
          <p:cNvSpPr/>
          <p:nvPr/>
        </p:nvSpPr>
        <p:spPr>
          <a:xfrm>
            <a:off x="345284" y="6610610"/>
            <a:ext cx="514731" cy="344087"/>
          </a:xfrm>
          <a:custGeom>
            <a:avLst/>
            <a:gdLst/>
            <a:ahLst/>
            <a:cxnLst/>
            <a:rect l="l" t="t" r="r" b="b"/>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45" name="Google Shape;245;p3"/>
          <p:cNvSpPr/>
          <p:nvPr/>
        </p:nvSpPr>
        <p:spPr>
          <a:xfrm>
            <a:off x="3975760" y="6513509"/>
            <a:ext cx="233123" cy="249763"/>
          </a:xfrm>
          <a:custGeom>
            <a:avLst/>
            <a:gdLst/>
            <a:ahLst/>
            <a:cxnLst/>
            <a:rect l="l" t="t" r="r" b="b"/>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Tree>
    <p:extLst>
      <p:ext uri="{BB962C8B-B14F-4D97-AF65-F5344CB8AC3E}">
        <p14:creationId xmlns:p14="http://schemas.microsoft.com/office/powerpoint/2010/main" val="22523485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63717A-E3C1-4BED-ABE0-B7069385E023}" type="datetimeFigureOut">
              <a:rPr lang="en-US" smtClean="0"/>
              <a:t>2/10/2026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4306226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263717A-E3C1-4BED-ABE0-B7069385E023}" type="datetimeFigureOut">
              <a:rPr lang="en-US" smtClean="0"/>
              <a:t>2/10/2026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9935694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263717A-E3C1-4BED-ABE0-B7069385E023}" type="datetimeFigureOut">
              <a:rPr lang="en-US" smtClean="0"/>
              <a:t>2/10/2026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8589114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263717A-E3C1-4BED-ABE0-B7069385E023}" type="datetimeFigureOut">
              <a:rPr lang="en-US" smtClean="0"/>
              <a:t>2/10/2026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7716921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263717A-E3C1-4BED-ABE0-B7069385E023}" type="datetimeFigureOut">
              <a:rPr lang="en-US" smtClean="0"/>
              <a:t>2/10/2026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6000893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63717A-E3C1-4BED-ABE0-B7069385E023}" type="datetimeFigureOut">
              <a:rPr lang="en-US" smtClean="0"/>
              <a:t>2/10/2026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19964007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263717A-E3C1-4BED-ABE0-B7069385E023}" type="datetimeFigureOut">
              <a:rPr lang="en-US" smtClean="0"/>
              <a:t>2/10/2026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3309007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263717A-E3C1-4BED-ABE0-B7069385E023}" type="datetimeFigureOut">
              <a:rPr lang="en-US" smtClean="0"/>
              <a:t>2/10/2026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19480371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4.png"/><Relationship Id="rId2" Type="http://schemas.openxmlformats.org/officeDocument/2006/relationships/slideLayout" Target="../slideLayouts/slideLayout2.xml"/><Relationship Id="rId16"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263717A-E3C1-4BED-ABE0-B7069385E023}" type="datetimeFigureOut">
              <a:rPr lang="en-US" smtClean="0"/>
              <a:t>2/10/2026</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FE6F5B0-BCF1-4291-802C-4ED5F9057036}" type="slidenum">
              <a:rPr lang="en-US" smtClean="0"/>
              <a:t>‹#›</a:t>
            </a:fld>
            <a:endParaRPr lang="en-US"/>
          </a:p>
        </p:txBody>
      </p:sp>
      <p:pic>
        <p:nvPicPr>
          <p:cNvPr id="1026" name="Picture 2" descr="United States Department of Justice - Wikipedia"/>
          <p:cNvPicPr>
            <a:picLocks noChangeAspect="1" noChangeArrowheads="1"/>
          </p:cNvPicPr>
          <p:nvPr userDrawn="1"/>
        </p:nvPicPr>
        <p:blipFill>
          <a:blip r:embed="rId14" cstate="print">
            <a:extLst>
              <a:ext uri="{28A0092B-C50C-407E-A947-70E740481C1C}">
                <a14:useLocalDpi xmlns:a14="http://schemas.microsoft.com/office/drawing/2010/main" val="0"/>
              </a:ext>
            </a:extLst>
          </a:blip>
          <a:srcRect/>
          <a:stretch>
            <a:fillRect/>
          </a:stretch>
        </p:blipFill>
        <p:spPr bwMode="auto">
          <a:xfrm>
            <a:off x="11304663" y="6429241"/>
            <a:ext cx="379628" cy="37962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OJP PMP Login"/>
          <p:cNvPicPr>
            <a:picLocks noChangeAspect="1" noChangeArrowheads="1"/>
          </p:cNvPicPr>
          <p:nvPr userDrawn="1"/>
        </p:nvPicPr>
        <p:blipFill>
          <a:blip r:embed="rId15" cstate="print">
            <a:extLst>
              <a:ext uri="{28A0092B-C50C-407E-A947-70E740481C1C}">
                <a14:useLocalDpi xmlns:a14="http://schemas.microsoft.com/office/drawing/2010/main" val="0"/>
              </a:ext>
            </a:extLst>
          </a:blip>
          <a:srcRect/>
          <a:stretch>
            <a:fillRect/>
          </a:stretch>
        </p:blipFill>
        <p:spPr bwMode="auto">
          <a:xfrm>
            <a:off x="11684291" y="6519834"/>
            <a:ext cx="420444" cy="20164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University of Baltimore Issues Marketing RFP - PR News"/>
          <p:cNvPicPr>
            <a:picLocks noChangeAspect="1" noChangeArrowheads="1"/>
          </p:cNvPicPr>
          <p:nvPr userDrawn="1"/>
        </p:nvPicPr>
        <p:blipFill>
          <a:blip r:embed="rId16" cstate="print">
            <a:extLst>
              <a:ext uri="{28A0092B-C50C-407E-A947-70E740481C1C}">
                <a14:useLocalDpi xmlns:a14="http://schemas.microsoft.com/office/drawing/2010/main" val="0"/>
              </a:ext>
            </a:extLst>
          </a:blip>
          <a:srcRect/>
          <a:stretch>
            <a:fillRect/>
          </a:stretch>
        </p:blipFill>
        <p:spPr bwMode="auto">
          <a:xfrm>
            <a:off x="-154993" y="6286831"/>
            <a:ext cx="1571896" cy="66444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File:Towson University logo horiz 2019.png - Wikimedia Commons"/>
          <p:cNvPicPr>
            <a:picLocks noChangeAspect="1" noChangeArrowheads="1"/>
          </p:cNvPicPr>
          <p:nvPr userDrawn="1"/>
        </p:nvPicPr>
        <p:blipFill>
          <a:blip r:embed="rId17" cstate="print">
            <a:extLst>
              <a:ext uri="{28A0092B-C50C-407E-A947-70E740481C1C}">
                <a14:useLocalDpi xmlns:a14="http://schemas.microsoft.com/office/drawing/2010/main" val="0"/>
              </a:ext>
            </a:extLst>
          </a:blip>
          <a:srcRect/>
          <a:stretch>
            <a:fillRect/>
          </a:stretch>
        </p:blipFill>
        <p:spPr bwMode="auto">
          <a:xfrm>
            <a:off x="1272985" y="6456351"/>
            <a:ext cx="1202235" cy="4144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35741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90.png"/><Relationship Id="rId13" Type="http://schemas.openxmlformats.org/officeDocument/2006/relationships/customXml" Target="../ink/ink9.xml"/><Relationship Id="rId3" Type="http://schemas.openxmlformats.org/officeDocument/2006/relationships/image" Target="../media/image19.png"/><Relationship Id="rId7" Type="http://schemas.openxmlformats.org/officeDocument/2006/relationships/customXml" Target="../ink/ink6.xml"/><Relationship Id="rId12" Type="http://schemas.openxmlformats.org/officeDocument/2006/relationships/image" Target="../media/image210.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80.png"/><Relationship Id="rId11" Type="http://schemas.openxmlformats.org/officeDocument/2006/relationships/customXml" Target="../ink/ink8.xml"/><Relationship Id="rId5" Type="http://schemas.openxmlformats.org/officeDocument/2006/relationships/customXml" Target="../ink/ink5.xml"/><Relationship Id="rId10" Type="http://schemas.openxmlformats.org/officeDocument/2006/relationships/image" Target="../media/image200.png"/><Relationship Id="rId4" Type="http://schemas.openxmlformats.org/officeDocument/2006/relationships/image" Target="../media/image18.png"/><Relationship Id="rId9" Type="http://schemas.openxmlformats.org/officeDocument/2006/relationships/customXml" Target="../ink/ink7.xml"/><Relationship Id="rId14" Type="http://schemas.openxmlformats.org/officeDocument/2006/relationships/image" Target="../media/image2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8" Type="http://schemas.openxmlformats.org/officeDocument/2006/relationships/image" Target="../media/image100.png"/><Relationship Id="rId3" Type="http://schemas.openxmlformats.org/officeDocument/2006/relationships/image" Target="../media/image21.jpeg"/><Relationship Id="rId7" Type="http://schemas.openxmlformats.org/officeDocument/2006/relationships/customXml" Target="../ink/ink11.xml"/><Relationship Id="rId2" Type="http://schemas.openxmlformats.org/officeDocument/2006/relationships/image" Target="../media/image20.jpeg"/><Relationship Id="rId1" Type="http://schemas.openxmlformats.org/officeDocument/2006/relationships/slideLayout" Target="../slideLayouts/slideLayout7.xml"/><Relationship Id="rId6" Type="http://schemas.openxmlformats.org/officeDocument/2006/relationships/image" Target="../media/image90.png"/><Relationship Id="rId5" Type="http://schemas.openxmlformats.org/officeDocument/2006/relationships/customXml" Target="../ink/ink10.xml"/><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image" Target="../media/image24.gi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7.xml"/><Relationship Id="rId1" Type="http://schemas.openxmlformats.org/officeDocument/2006/relationships/slideLayout" Target="../slideLayouts/slideLayout6.xml"/><Relationship Id="rId5" Type="http://schemas.openxmlformats.org/officeDocument/2006/relationships/image" Target="../media/image26.png"/><Relationship Id="rId4" Type="http://schemas.openxmlformats.org/officeDocument/2006/relationships/image" Target="../media/image36.png"/></Relationships>
</file>

<file path=ppt/slides/_rels/slide2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46.png"/></Relationships>
</file>

<file path=ppt/slides/_rels/slide3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26.png"/></Relationships>
</file>

<file path=ppt/slides/_rels/slide3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6.xml"/><Relationship Id="rId4" Type="http://schemas.openxmlformats.org/officeDocument/2006/relationships/image" Target="../media/image26.png"/></Relationships>
</file>

<file path=ppt/slides/_rels/slide3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6.xml"/><Relationship Id="rId4" Type="http://schemas.openxmlformats.org/officeDocument/2006/relationships/image" Target="../media/image54.png"/></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60.png"/><Relationship Id="rId7" Type="http://schemas.openxmlformats.org/officeDocument/2006/relationships/image" Target="../media/image63.pn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26.png"/><Relationship Id="rId5" Type="http://schemas.openxmlformats.org/officeDocument/2006/relationships/image" Target="../media/image62.png"/><Relationship Id="rId4" Type="http://schemas.openxmlformats.org/officeDocument/2006/relationships/image" Target="../media/image61.png"/></Relationships>
</file>

<file path=ppt/slides/_rels/slide4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6.xml"/><Relationship Id="rId4" Type="http://schemas.openxmlformats.org/officeDocument/2006/relationships/image" Target="../media/image66.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customXml" Target="../ink/ink1.xml"/><Relationship Id="rId7" Type="http://schemas.openxmlformats.org/officeDocument/2006/relationships/customXml" Target="../ink/ink3.xml"/><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customXml" Target="../ink/ink2.xml"/><Relationship Id="rId10" Type="http://schemas.openxmlformats.org/officeDocument/2006/relationships/image" Target="../media/image12.png"/><Relationship Id="rId4" Type="http://schemas.openxmlformats.org/officeDocument/2006/relationships/image" Target="../media/image91.png"/><Relationship Id="rId9" Type="http://schemas.openxmlformats.org/officeDocument/2006/relationships/customXml" Target="../ink/ink4.xml"/></Relationships>
</file>

<file path=ppt/slides/_rels/slide50.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image" Target="../media/image26.png"/><Relationship Id="rId5" Type="http://schemas.openxmlformats.org/officeDocument/2006/relationships/image" Target="../media/image74.png"/><Relationship Id="rId4" Type="http://schemas.openxmlformats.org/officeDocument/2006/relationships/image" Target="../media/image73.png"/></Relationships>
</file>

<file path=ppt/slides/_rels/slide5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6.xml"/><Relationship Id="rId4" Type="http://schemas.openxmlformats.org/officeDocument/2006/relationships/image" Target="../media/image77.png"/></Relationships>
</file>

<file path=ppt/slides/_rels/slide58.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4.gif"/><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lstStyle/>
          <a:p>
            <a:r>
              <a:rPr lang="en-US" dirty="0"/>
              <a:t>Linux for Digital Forensics </a:t>
            </a:r>
          </a:p>
        </p:txBody>
      </p:sp>
      <p:sp>
        <p:nvSpPr>
          <p:cNvPr id="7" name="Subtitle 6">
            <a:extLst>
              <a:ext uri="{FF2B5EF4-FFF2-40B4-BE49-F238E27FC236}">
                <a16:creationId xmlns:a16="http://schemas.microsoft.com/office/drawing/2014/main" id="{F2871076-CFC8-4CD5-BF65-ECB4ACAEF8D8}"/>
              </a:ext>
            </a:extLst>
          </p:cNvPr>
          <p:cNvSpPr>
            <a:spLocks noGrp="1"/>
          </p:cNvSpPr>
          <p:nvPr>
            <p:ph type="subTitle" idx="1"/>
          </p:nvPr>
        </p:nvSpPr>
        <p:spPr/>
        <p:txBody>
          <a:bodyPr/>
          <a:lstStyle/>
          <a:p>
            <a:endParaRPr lang="en-US" dirty="0"/>
          </a:p>
        </p:txBody>
      </p:sp>
      <p:pic>
        <p:nvPicPr>
          <p:cNvPr id="4" name="Picture 3">
            <a:extLst>
              <a:ext uri="{FF2B5EF4-FFF2-40B4-BE49-F238E27FC236}">
                <a16:creationId xmlns:a16="http://schemas.microsoft.com/office/drawing/2014/main" id="{94B0131F-1AEC-4AF1-B829-66619748423D}"/>
              </a:ext>
            </a:extLst>
          </p:cNvPr>
          <p:cNvPicPr>
            <a:picLocks noChangeAspect="1"/>
          </p:cNvPicPr>
          <p:nvPr/>
        </p:nvPicPr>
        <p:blipFill rotWithShape="1">
          <a:blip r:embed="rId2"/>
          <a:srcRect r="42638" b="52891"/>
          <a:stretch/>
        </p:blipFill>
        <p:spPr>
          <a:xfrm>
            <a:off x="9224162" y="178381"/>
            <a:ext cx="2887676" cy="1795889"/>
          </a:xfrm>
          <a:prstGeom prst="rect">
            <a:avLst/>
          </a:prstGeom>
        </p:spPr>
      </p:pic>
    </p:spTree>
    <p:extLst>
      <p:ext uri="{BB962C8B-B14F-4D97-AF65-F5344CB8AC3E}">
        <p14:creationId xmlns:p14="http://schemas.microsoft.com/office/powerpoint/2010/main" val="13250612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0AEE1F5-B20E-446A-BC5C-E2C244FCDCDE}"/>
              </a:ext>
            </a:extLst>
          </p:cNvPr>
          <p:cNvPicPr>
            <a:picLocks noChangeAspect="1"/>
          </p:cNvPicPr>
          <p:nvPr/>
        </p:nvPicPr>
        <p:blipFill rotWithShape="1">
          <a:blip r:embed="rId3"/>
          <a:srcRect b="6439"/>
          <a:stretch/>
        </p:blipFill>
        <p:spPr>
          <a:xfrm>
            <a:off x="6636988" y="142630"/>
            <a:ext cx="4901113" cy="6416431"/>
          </a:xfrm>
          <a:prstGeom prst="rect">
            <a:avLst/>
          </a:prstGeom>
        </p:spPr>
      </p:pic>
      <p:pic>
        <p:nvPicPr>
          <p:cNvPr id="5" name="Picture 4">
            <a:extLst>
              <a:ext uri="{FF2B5EF4-FFF2-40B4-BE49-F238E27FC236}">
                <a16:creationId xmlns:a16="http://schemas.microsoft.com/office/drawing/2014/main" id="{6E8BC2A8-618E-4545-8366-359692B7BC39}"/>
              </a:ext>
            </a:extLst>
          </p:cNvPr>
          <p:cNvPicPr>
            <a:picLocks noChangeAspect="1"/>
          </p:cNvPicPr>
          <p:nvPr/>
        </p:nvPicPr>
        <p:blipFill>
          <a:blip r:embed="rId4"/>
          <a:stretch>
            <a:fillRect/>
          </a:stretch>
        </p:blipFill>
        <p:spPr>
          <a:xfrm>
            <a:off x="863409" y="989028"/>
            <a:ext cx="4286250" cy="2571750"/>
          </a:xfrm>
          <a:prstGeom prst="rect">
            <a:avLst/>
          </a:prstGeom>
        </p:spPr>
      </p:pic>
      <p:sp>
        <p:nvSpPr>
          <p:cNvPr id="6" name="Arrow: Right 5">
            <a:extLst>
              <a:ext uri="{FF2B5EF4-FFF2-40B4-BE49-F238E27FC236}">
                <a16:creationId xmlns:a16="http://schemas.microsoft.com/office/drawing/2014/main" id="{CEFCA664-8861-49EE-97F1-94D59CA66D1B}"/>
              </a:ext>
            </a:extLst>
          </p:cNvPr>
          <p:cNvSpPr/>
          <p:nvPr/>
        </p:nvSpPr>
        <p:spPr>
          <a:xfrm>
            <a:off x="5420170" y="2274903"/>
            <a:ext cx="946307" cy="21887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FE9AD181-1F4B-2278-B20A-A41A4B357B5C}"/>
                  </a:ext>
                </a:extLst>
              </p14:cNvPr>
              <p14:cNvContentPartPr/>
              <p14:nvPr/>
            </p14:nvContentPartPr>
            <p14:xfrm>
              <a:off x="8946292" y="5579477"/>
              <a:ext cx="340200" cy="275400"/>
            </p14:xfrm>
          </p:contentPart>
        </mc:Choice>
        <mc:Fallback xmlns="">
          <p:pic>
            <p:nvPicPr>
              <p:cNvPr id="7" name="Ink 6">
                <a:extLst>
                  <a:ext uri="{FF2B5EF4-FFF2-40B4-BE49-F238E27FC236}">
                    <a16:creationId xmlns:a16="http://schemas.microsoft.com/office/drawing/2014/main" id="{FE9AD181-1F4B-2278-B20A-A41A4B357B5C}"/>
                  </a:ext>
                </a:extLst>
              </p:cNvPr>
              <p:cNvPicPr/>
              <p:nvPr/>
            </p:nvPicPr>
            <p:blipFill>
              <a:blip r:embed="rId6"/>
              <a:stretch>
                <a:fillRect/>
              </a:stretch>
            </p:blipFill>
            <p:spPr>
              <a:xfrm>
                <a:off x="8928652" y="5561477"/>
                <a:ext cx="375840" cy="311040"/>
              </a:xfrm>
              <a:prstGeom prst="rect">
                <a:avLst/>
              </a:prstGeom>
            </p:spPr>
          </p:pic>
        </mc:Fallback>
      </mc:AlternateContent>
      <p:grpSp>
        <p:nvGrpSpPr>
          <p:cNvPr id="10" name="Group 9">
            <a:extLst>
              <a:ext uri="{FF2B5EF4-FFF2-40B4-BE49-F238E27FC236}">
                <a16:creationId xmlns:a16="http://schemas.microsoft.com/office/drawing/2014/main" id="{157AD105-8FEF-29B0-50AF-80B3372BF52F}"/>
              </a:ext>
            </a:extLst>
          </p:cNvPr>
          <p:cNvGrpSpPr/>
          <p:nvPr/>
        </p:nvGrpSpPr>
        <p:grpSpPr>
          <a:xfrm>
            <a:off x="9323572" y="3331997"/>
            <a:ext cx="727200" cy="2318400"/>
            <a:chOff x="9323572" y="3331997"/>
            <a:chExt cx="727200" cy="2318400"/>
          </a:xfrm>
        </p:grpSpPr>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id="{F15399FD-B424-1175-ABB2-AC5D12B90879}"/>
                    </a:ext>
                  </a:extLst>
                </p14:cNvPr>
                <p14:cNvContentPartPr/>
                <p14:nvPr/>
              </p14:nvContentPartPr>
              <p14:xfrm>
                <a:off x="9323572" y="3331997"/>
                <a:ext cx="727200" cy="2318400"/>
              </p14:xfrm>
            </p:contentPart>
          </mc:Choice>
          <mc:Fallback xmlns="">
            <p:pic>
              <p:nvPicPr>
                <p:cNvPr id="8" name="Ink 7">
                  <a:extLst>
                    <a:ext uri="{FF2B5EF4-FFF2-40B4-BE49-F238E27FC236}">
                      <a16:creationId xmlns:a16="http://schemas.microsoft.com/office/drawing/2014/main" id="{F15399FD-B424-1175-ABB2-AC5D12B90879}"/>
                    </a:ext>
                  </a:extLst>
                </p:cNvPr>
                <p:cNvPicPr/>
                <p:nvPr/>
              </p:nvPicPr>
              <p:blipFill>
                <a:blip r:embed="rId8"/>
                <a:stretch>
                  <a:fillRect/>
                </a:stretch>
              </p:blipFill>
              <p:spPr>
                <a:xfrm>
                  <a:off x="9305572" y="3313997"/>
                  <a:ext cx="762840" cy="23540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Ink 8">
                  <a:extLst>
                    <a:ext uri="{FF2B5EF4-FFF2-40B4-BE49-F238E27FC236}">
                      <a16:creationId xmlns:a16="http://schemas.microsoft.com/office/drawing/2014/main" id="{7681DBB6-3416-8668-419C-AA66F5EA529A}"/>
                    </a:ext>
                  </a:extLst>
                </p14:cNvPr>
                <p14:cNvContentPartPr/>
                <p14:nvPr/>
              </p14:nvContentPartPr>
              <p14:xfrm>
                <a:off x="9886252" y="3344597"/>
                <a:ext cx="129960" cy="72360"/>
              </p14:xfrm>
            </p:contentPart>
          </mc:Choice>
          <mc:Fallback xmlns="">
            <p:pic>
              <p:nvPicPr>
                <p:cNvPr id="9" name="Ink 8">
                  <a:extLst>
                    <a:ext uri="{FF2B5EF4-FFF2-40B4-BE49-F238E27FC236}">
                      <a16:creationId xmlns:a16="http://schemas.microsoft.com/office/drawing/2014/main" id="{7681DBB6-3416-8668-419C-AA66F5EA529A}"/>
                    </a:ext>
                  </a:extLst>
                </p:cNvPr>
                <p:cNvPicPr/>
                <p:nvPr/>
              </p:nvPicPr>
              <p:blipFill>
                <a:blip r:embed="rId10"/>
                <a:stretch>
                  <a:fillRect/>
                </a:stretch>
              </p:blipFill>
              <p:spPr>
                <a:xfrm>
                  <a:off x="9868252" y="3326957"/>
                  <a:ext cx="165600" cy="108000"/>
                </a:xfrm>
                <a:prstGeom prst="rect">
                  <a:avLst/>
                </a:prstGeom>
              </p:spPr>
            </p:pic>
          </mc:Fallback>
        </mc:AlternateContent>
      </p:grpSp>
      <p:grpSp>
        <p:nvGrpSpPr>
          <p:cNvPr id="13" name="Group 12">
            <a:extLst>
              <a:ext uri="{FF2B5EF4-FFF2-40B4-BE49-F238E27FC236}">
                <a16:creationId xmlns:a16="http://schemas.microsoft.com/office/drawing/2014/main" id="{EDDCF8AF-8FE3-7704-355C-F0A4BEC06B47}"/>
              </a:ext>
            </a:extLst>
          </p:cNvPr>
          <p:cNvGrpSpPr/>
          <p:nvPr/>
        </p:nvGrpSpPr>
        <p:grpSpPr>
          <a:xfrm>
            <a:off x="5423692" y="5580197"/>
            <a:ext cx="1840680" cy="194040"/>
            <a:chOff x="5423692" y="5580197"/>
            <a:chExt cx="1840680" cy="194040"/>
          </a:xfrm>
        </p:grpSpPr>
        <mc:AlternateContent xmlns:mc="http://schemas.openxmlformats.org/markup-compatibility/2006" xmlns:p14="http://schemas.microsoft.com/office/powerpoint/2010/main">
          <mc:Choice Requires="p14">
            <p:contentPart p14:bwMode="auto" r:id="rId11">
              <p14:nvContentPartPr>
                <p14:cNvPr id="11" name="Ink 10">
                  <a:extLst>
                    <a:ext uri="{FF2B5EF4-FFF2-40B4-BE49-F238E27FC236}">
                      <a16:creationId xmlns:a16="http://schemas.microsoft.com/office/drawing/2014/main" id="{8770802D-21A2-A1EB-377D-3A4FBF963D4F}"/>
                    </a:ext>
                  </a:extLst>
                </p14:cNvPr>
                <p14:cNvContentPartPr/>
                <p14:nvPr/>
              </p14:nvContentPartPr>
              <p14:xfrm>
                <a:off x="5423692" y="5688557"/>
                <a:ext cx="1781280" cy="32400"/>
              </p14:xfrm>
            </p:contentPart>
          </mc:Choice>
          <mc:Fallback xmlns="">
            <p:pic>
              <p:nvPicPr>
                <p:cNvPr id="11" name="Ink 10">
                  <a:extLst>
                    <a:ext uri="{FF2B5EF4-FFF2-40B4-BE49-F238E27FC236}">
                      <a16:creationId xmlns:a16="http://schemas.microsoft.com/office/drawing/2014/main" id="{8770802D-21A2-A1EB-377D-3A4FBF963D4F}"/>
                    </a:ext>
                  </a:extLst>
                </p:cNvPr>
                <p:cNvPicPr/>
                <p:nvPr/>
              </p:nvPicPr>
              <p:blipFill>
                <a:blip r:embed="rId12"/>
                <a:stretch>
                  <a:fillRect/>
                </a:stretch>
              </p:blipFill>
              <p:spPr>
                <a:xfrm>
                  <a:off x="5406052" y="5670917"/>
                  <a:ext cx="1816920" cy="680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2" name="Ink 11">
                  <a:extLst>
                    <a:ext uri="{FF2B5EF4-FFF2-40B4-BE49-F238E27FC236}">
                      <a16:creationId xmlns:a16="http://schemas.microsoft.com/office/drawing/2014/main" id="{21097834-96AD-7868-3C83-18A72F653A71}"/>
                    </a:ext>
                  </a:extLst>
                </p14:cNvPr>
                <p14:cNvContentPartPr/>
                <p14:nvPr/>
              </p14:nvContentPartPr>
              <p14:xfrm>
                <a:off x="7179772" y="5580197"/>
                <a:ext cx="84600" cy="194040"/>
              </p14:xfrm>
            </p:contentPart>
          </mc:Choice>
          <mc:Fallback xmlns="">
            <p:pic>
              <p:nvPicPr>
                <p:cNvPr id="12" name="Ink 11">
                  <a:extLst>
                    <a:ext uri="{FF2B5EF4-FFF2-40B4-BE49-F238E27FC236}">
                      <a16:creationId xmlns:a16="http://schemas.microsoft.com/office/drawing/2014/main" id="{21097834-96AD-7868-3C83-18A72F653A71}"/>
                    </a:ext>
                  </a:extLst>
                </p:cNvPr>
                <p:cNvPicPr/>
                <p:nvPr/>
              </p:nvPicPr>
              <p:blipFill>
                <a:blip r:embed="rId14"/>
                <a:stretch>
                  <a:fillRect/>
                </a:stretch>
              </p:blipFill>
              <p:spPr>
                <a:xfrm>
                  <a:off x="7162132" y="5562197"/>
                  <a:ext cx="120240" cy="229680"/>
                </a:xfrm>
                <a:prstGeom prst="rect">
                  <a:avLst/>
                </a:prstGeom>
              </p:spPr>
            </p:pic>
          </mc:Fallback>
        </mc:AlternateContent>
      </p:grpSp>
      <p:graphicFrame>
        <p:nvGraphicFramePr>
          <p:cNvPr id="14" name="Table 16">
            <a:extLst>
              <a:ext uri="{FF2B5EF4-FFF2-40B4-BE49-F238E27FC236}">
                <a16:creationId xmlns:a16="http://schemas.microsoft.com/office/drawing/2014/main" id="{8BA32018-8CE9-3C30-A1AB-87E506452B43}"/>
              </a:ext>
            </a:extLst>
          </p:cNvPr>
          <p:cNvGraphicFramePr>
            <a:graphicFrameLocks noGrp="1"/>
          </p:cNvGraphicFramePr>
          <p:nvPr>
            <p:extLst>
              <p:ext uri="{D42A27DB-BD31-4B8C-83A1-F6EECF244321}">
                <p14:modId xmlns:p14="http://schemas.microsoft.com/office/powerpoint/2010/main" val="4132298924"/>
              </p:ext>
            </p:extLst>
          </p:nvPr>
        </p:nvGraphicFramePr>
        <p:xfrm>
          <a:off x="748862" y="4125461"/>
          <a:ext cx="4901113" cy="2026920"/>
        </p:xfrm>
        <a:graphic>
          <a:graphicData uri="http://schemas.openxmlformats.org/drawingml/2006/table">
            <a:tbl>
              <a:tblPr firstRow="1" bandRow="1">
                <a:tableStyleId>{5940675A-B579-460E-94D1-54222C63F5DA}</a:tableStyleId>
              </a:tblPr>
              <a:tblGrid>
                <a:gridCol w="1032828">
                  <a:extLst>
                    <a:ext uri="{9D8B030D-6E8A-4147-A177-3AD203B41FA5}">
                      <a16:colId xmlns:a16="http://schemas.microsoft.com/office/drawing/2014/main" val="2532832858"/>
                    </a:ext>
                  </a:extLst>
                </a:gridCol>
                <a:gridCol w="2009917">
                  <a:extLst>
                    <a:ext uri="{9D8B030D-6E8A-4147-A177-3AD203B41FA5}">
                      <a16:colId xmlns:a16="http://schemas.microsoft.com/office/drawing/2014/main" val="1399489213"/>
                    </a:ext>
                  </a:extLst>
                </a:gridCol>
                <a:gridCol w="1858368">
                  <a:extLst>
                    <a:ext uri="{9D8B030D-6E8A-4147-A177-3AD203B41FA5}">
                      <a16:colId xmlns:a16="http://schemas.microsoft.com/office/drawing/2014/main" val="1765312138"/>
                    </a:ext>
                  </a:extLst>
                </a:gridCol>
              </a:tblGrid>
              <a:tr h="370840">
                <a:tc>
                  <a:txBody>
                    <a:bodyPr/>
                    <a:lstStyle/>
                    <a:p>
                      <a:endParaRPr lang="en-US" b="1" dirty="0"/>
                    </a:p>
                  </a:txBody>
                  <a:tcPr/>
                </a:tc>
                <a:tc>
                  <a:txBody>
                    <a:bodyPr/>
                    <a:lstStyle/>
                    <a:p>
                      <a:r>
                        <a:rPr lang="en-US" b="1" dirty="0"/>
                        <a:t>Storage</a:t>
                      </a:r>
                    </a:p>
                  </a:txBody>
                  <a:tcPr/>
                </a:tc>
                <a:tc>
                  <a:txBody>
                    <a:bodyPr/>
                    <a:lstStyle/>
                    <a:p>
                      <a:r>
                        <a:rPr lang="en-US" sz="1800" b="1" dirty="0"/>
                        <a:t>File Storage</a:t>
                      </a:r>
                      <a:endParaRPr lang="en-US" b="1" dirty="0"/>
                    </a:p>
                  </a:txBody>
                  <a:tcPr/>
                </a:tc>
                <a:extLst>
                  <a:ext uri="{0D108BD9-81ED-4DB2-BD59-A6C34878D82A}">
                    <a16:rowId xmlns:a16="http://schemas.microsoft.com/office/drawing/2014/main" val="1425350776"/>
                  </a:ext>
                </a:extLst>
              </a:tr>
              <a:tr h="370840">
                <a:tc>
                  <a:txBody>
                    <a:bodyPr/>
                    <a:lstStyle/>
                    <a:p>
                      <a:r>
                        <a:rPr lang="en-US" dirty="0"/>
                        <a:t>Unit</a:t>
                      </a:r>
                    </a:p>
                  </a:txBody>
                  <a:tcPr/>
                </a:tc>
                <a:tc>
                  <a:txBody>
                    <a:bodyPr/>
                    <a:lstStyle/>
                    <a:p>
                      <a:r>
                        <a:rPr lang="en-US" dirty="0"/>
                        <a:t>Box</a:t>
                      </a:r>
                    </a:p>
                  </a:txBody>
                  <a:tcPr/>
                </a:tc>
                <a:tc>
                  <a:txBody>
                    <a:bodyPr/>
                    <a:lstStyle/>
                    <a:p>
                      <a:r>
                        <a:rPr lang="en-US" dirty="0"/>
                        <a:t>Sector</a:t>
                      </a:r>
                    </a:p>
                  </a:txBody>
                  <a:tcPr/>
                </a:tc>
                <a:extLst>
                  <a:ext uri="{0D108BD9-81ED-4DB2-BD59-A6C34878D82A}">
                    <a16:rowId xmlns:a16="http://schemas.microsoft.com/office/drawing/2014/main" val="1345171180"/>
                  </a:ext>
                </a:extLst>
              </a:tr>
              <a:tr h="370840">
                <a:tc>
                  <a:txBody>
                    <a:bodyPr/>
                    <a:lstStyle/>
                    <a:p>
                      <a:r>
                        <a:rPr lang="en-US" dirty="0"/>
                        <a:t>Usage</a:t>
                      </a:r>
                    </a:p>
                  </a:txBody>
                  <a:tcPr/>
                </a:tc>
                <a:tc>
                  <a:txBody>
                    <a:bodyPr/>
                    <a:lstStyle/>
                    <a:p>
                      <a:r>
                        <a:rPr lang="en-US" dirty="0"/>
                        <a:t>Person rents boxes</a:t>
                      </a:r>
                    </a:p>
                  </a:txBody>
                  <a:tcPr/>
                </a:tc>
                <a:tc>
                  <a:txBody>
                    <a:bodyPr/>
                    <a:lstStyle/>
                    <a:p>
                      <a:r>
                        <a:rPr lang="en-US" dirty="0"/>
                        <a:t>File uses sectors</a:t>
                      </a:r>
                    </a:p>
                  </a:txBody>
                  <a:tcPr/>
                </a:tc>
                <a:extLst>
                  <a:ext uri="{0D108BD9-81ED-4DB2-BD59-A6C34878D82A}">
                    <a16:rowId xmlns:a16="http://schemas.microsoft.com/office/drawing/2014/main" val="1001699185"/>
                  </a:ext>
                </a:extLst>
              </a:tr>
              <a:tr h="370840">
                <a:tc>
                  <a:txBody>
                    <a:bodyPr/>
                    <a:lstStyle/>
                    <a:p>
                      <a:r>
                        <a:rPr lang="en-US" dirty="0"/>
                        <a:t>Management system</a:t>
                      </a:r>
                    </a:p>
                  </a:txBody>
                  <a:tcPr/>
                </a:tc>
                <a:tc>
                  <a:txBody>
                    <a:bodyPr/>
                    <a:lstStyle/>
                    <a:p>
                      <a:r>
                        <a:rPr lang="en-US" dirty="0"/>
                        <a:t>Rental management system</a:t>
                      </a:r>
                    </a:p>
                  </a:txBody>
                  <a:tcPr/>
                </a:tc>
                <a:tc>
                  <a:txBody>
                    <a:bodyPr/>
                    <a:lstStyle/>
                    <a:p>
                      <a:r>
                        <a:rPr lang="en-US" dirty="0"/>
                        <a:t>File management system, (e.g., FAT)</a:t>
                      </a:r>
                    </a:p>
                  </a:txBody>
                  <a:tcPr/>
                </a:tc>
                <a:extLst>
                  <a:ext uri="{0D108BD9-81ED-4DB2-BD59-A6C34878D82A}">
                    <a16:rowId xmlns:a16="http://schemas.microsoft.com/office/drawing/2014/main" val="847966125"/>
                  </a:ext>
                </a:extLst>
              </a:tr>
            </a:tbl>
          </a:graphicData>
        </a:graphic>
      </p:graphicFrame>
    </p:spTree>
    <p:extLst>
      <p:ext uri="{BB962C8B-B14F-4D97-AF65-F5344CB8AC3E}">
        <p14:creationId xmlns:p14="http://schemas.microsoft.com/office/powerpoint/2010/main" val="22494207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2B748DE-B87F-46E1-85CE-18BC28FB544A}"/>
              </a:ext>
            </a:extLst>
          </p:cNvPr>
          <p:cNvSpPr>
            <a:spLocks noGrp="1"/>
          </p:cNvSpPr>
          <p:nvPr>
            <p:ph type="title"/>
          </p:nvPr>
        </p:nvSpPr>
        <p:spPr/>
        <p:txBody>
          <a:bodyPr/>
          <a:lstStyle/>
          <a:p>
            <a:r>
              <a:rPr lang="en-US" dirty="0"/>
              <a:t>Virtual file system (VFS)</a:t>
            </a:r>
          </a:p>
        </p:txBody>
      </p:sp>
      <p:sp>
        <p:nvSpPr>
          <p:cNvPr id="5" name="Text Placeholder 4">
            <a:extLst>
              <a:ext uri="{FF2B5EF4-FFF2-40B4-BE49-F238E27FC236}">
                <a16:creationId xmlns:a16="http://schemas.microsoft.com/office/drawing/2014/main" id="{B1C45998-F27E-4AEE-9CD2-E97520A3CBF7}"/>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968841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Group of happy smiling kids speaking together. Girls and boys with speech bubbles in different languages over world map Group of happy smiling kids speaking together. Girls and boys with speech bubbles in different languages over world map world languages stock illustrations">
            <a:extLst>
              <a:ext uri="{FF2B5EF4-FFF2-40B4-BE49-F238E27FC236}">
                <a16:creationId xmlns:a16="http://schemas.microsoft.com/office/drawing/2014/main" id="{956ABE37-D606-305E-8BCD-67D7DE678B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83017" y="618245"/>
            <a:ext cx="3727880" cy="255225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ay Goodbye to Google Translate for Websites | Argo Translation">
            <a:extLst>
              <a:ext uri="{FF2B5EF4-FFF2-40B4-BE49-F238E27FC236}">
                <a16:creationId xmlns:a16="http://schemas.microsoft.com/office/drawing/2014/main" id="{227A31A7-B5A4-6CA7-4EFD-E959286C632C}"/>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17172" b="12482"/>
          <a:stretch/>
        </p:blipFill>
        <p:spPr bwMode="auto">
          <a:xfrm>
            <a:off x="3760333" y="4655351"/>
            <a:ext cx="2335667" cy="97488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125B2D3A-8FA9-B66E-289A-E0C26D305EC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11426" y="469555"/>
            <a:ext cx="1654106" cy="2055145"/>
          </a:xfrm>
          <a:prstGeom prst="rect">
            <a:avLst/>
          </a:prstGeom>
          <a:noFill/>
          <a:extLst>
            <a:ext uri="{909E8E84-426E-40DD-AFC4-6F175D3DCCD1}">
              <a14:hiddenFill xmlns:a14="http://schemas.microsoft.com/office/drawing/2010/main">
                <a:solidFill>
                  <a:srgbClr val="FFFFFF"/>
                </a:solidFill>
              </a14:hiddenFill>
            </a:ext>
          </a:extLst>
        </p:spPr>
      </p:pic>
      <p:sp>
        <p:nvSpPr>
          <p:cNvPr id="7" name="Arrow: Right 6">
            <a:extLst>
              <a:ext uri="{FF2B5EF4-FFF2-40B4-BE49-F238E27FC236}">
                <a16:creationId xmlns:a16="http://schemas.microsoft.com/office/drawing/2014/main" id="{5452A8FB-2310-F182-F0C6-D40D60C8F29B}"/>
              </a:ext>
            </a:extLst>
          </p:cNvPr>
          <p:cNvSpPr/>
          <p:nvPr/>
        </p:nvSpPr>
        <p:spPr>
          <a:xfrm>
            <a:off x="4422914" y="1497128"/>
            <a:ext cx="1474306" cy="62022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2" descr="Group of happy smiling kids speaking together. Girls and boys with speech bubbles in different languages over world map Group of happy smiling kids speaking together. Girls and boys with speech bubbles in different languages over world map world languages stock illustrations">
            <a:extLst>
              <a:ext uri="{FF2B5EF4-FFF2-40B4-BE49-F238E27FC236}">
                <a16:creationId xmlns:a16="http://schemas.microsoft.com/office/drawing/2014/main" id="{62CCF085-111E-B636-B5AD-C6555F9A84D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11999" y="3936053"/>
            <a:ext cx="3727880" cy="255225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a:extLst>
              <a:ext uri="{FF2B5EF4-FFF2-40B4-BE49-F238E27FC236}">
                <a16:creationId xmlns:a16="http://schemas.microsoft.com/office/drawing/2014/main" id="{D5FC177F-6140-F24D-120A-3B64F414038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2121" y="3936053"/>
            <a:ext cx="1654106" cy="2055145"/>
          </a:xfrm>
          <a:prstGeom prst="rect">
            <a:avLst/>
          </a:prstGeom>
          <a:noFill/>
          <a:extLst>
            <a:ext uri="{909E8E84-426E-40DD-AFC4-6F175D3DCCD1}">
              <a14:hiddenFill xmlns:a14="http://schemas.microsoft.com/office/drawing/2010/main">
                <a:solidFill>
                  <a:srgbClr val="FFFFFF"/>
                </a:solidFill>
              </a14:hiddenFill>
            </a:ext>
          </a:extLst>
        </p:spPr>
      </p:pic>
      <p:sp>
        <p:nvSpPr>
          <p:cNvPr id="10" name="Arrow: Right 9">
            <a:extLst>
              <a:ext uri="{FF2B5EF4-FFF2-40B4-BE49-F238E27FC236}">
                <a16:creationId xmlns:a16="http://schemas.microsoft.com/office/drawing/2014/main" id="{84F207F3-C4BD-A421-25E0-EA0D069B3B54}"/>
              </a:ext>
            </a:extLst>
          </p:cNvPr>
          <p:cNvSpPr/>
          <p:nvPr/>
        </p:nvSpPr>
        <p:spPr>
          <a:xfrm>
            <a:off x="2434320" y="4937553"/>
            <a:ext cx="997920" cy="41048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Arrow: Right 10">
            <a:extLst>
              <a:ext uri="{FF2B5EF4-FFF2-40B4-BE49-F238E27FC236}">
                <a16:creationId xmlns:a16="http://schemas.microsoft.com/office/drawing/2014/main" id="{2D1F9A40-92AE-AF79-7213-6FF0A0880E4B}"/>
              </a:ext>
            </a:extLst>
          </p:cNvPr>
          <p:cNvSpPr/>
          <p:nvPr/>
        </p:nvSpPr>
        <p:spPr>
          <a:xfrm>
            <a:off x="6653394" y="4937552"/>
            <a:ext cx="997920" cy="41048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B6BE25C3-9423-AC62-A02E-4B42E6BAC5D9}"/>
              </a:ext>
            </a:extLst>
          </p:cNvPr>
          <p:cNvCxnSpPr/>
          <p:nvPr/>
        </p:nvCxnSpPr>
        <p:spPr>
          <a:xfrm>
            <a:off x="272716" y="3429000"/>
            <a:ext cx="11317705" cy="0"/>
          </a:xfrm>
          <a:prstGeom prst="line">
            <a:avLst/>
          </a:prstGeom>
          <a:ln w="76200"/>
        </p:spPr>
        <p:style>
          <a:lnRef idx="1">
            <a:schemeClr val="accent2"/>
          </a:lnRef>
          <a:fillRef idx="0">
            <a:schemeClr val="accent2"/>
          </a:fillRef>
          <a:effectRef idx="0">
            <a:schemeClr val="accent2"/>
          </a:effectRef>
          <a:fontRef idx="minor">
            <a:schemeClr val="tx1"/>
          </a:fontRef>
        </p:style>
      </p:cxnSp>
      <p:sp>
        <p:nvSpPr>
          <p:cNvPr id="14" name="TextBox 13">
            <a:extLst>
              <a:ext uri="{FF2B5EF4-FFF2-40B4-BE49-F238E27FC236}">
                <a16:creationId xmlns:a16="http://schemas.microsoft.com/office/drawing/2014/main" id="{EF7000B3-8497-87AC-4D69-47F5E8288CE5}"/>
              </a:ext>
            </a:extLst>
          </p:cNvPr>
          <p:cNvSpPr txBox="1"/>
          <p:nvPr/>
        </p:nvSpPr>
        <p:spPr>
          <a:xfrm>
            <a:off x="3861069" y="527398"/>
            <a:ext cx="2665986" cy="461665"/>
          </a:xfrm>
          <a:prstGeom prst="rect">
            <a:avLst/>
          </a:prstGeom>
          <a:noFill/>
        </p:spPr>
        <p:txBody>
          <a:bodyPr wrap="none" rtlCol="0">
            <a:spAutoFit/>
          </a:bodyPr>
          <a:lstStyle/>
          <a:p>
            <a:r>
              <a:rPr lang="en-GB" sz="2400" b="1" dirty="0">
                <a:solidFill>
                  <a:srgbClr val="FF0000"/>
                </a:solidFill>
              </a:rPr>
              <a:t>Without</a:t>
            </a:r>
            <a:r>
              <a:rPr lang="en-GB" dirty="0"/>
              <a:t> an interpreter </a:t>
            </a:r>
            <a:endParaRPr lang="en-US" dirty="0"/>
          </a:p>
        </p:txBody>
      </p:sp>
      <p:sp>
        <p:nvSpPr>
          <p:cNvPr id="15" name="TextBox 14">
            <a:extLst>
              <a:ext uri="{FF2B5EF4-FFF2-40B4-BE49-F238E27FC236}">
                <a16:creationId xmlns:a16="http://schemas.microsoft.com/office/drawing/2014/main" id="{EFEBC9A0-EE29-BBFD-CC10-E3910876CD8B}"/>
              </a:ext>
            </a:extLst>
          </p:cNvPr>
          <p:cNvSpPr txBox="1"/>
          <p:nvPr/>
        </p:nvSpPr>
        <p:spPr>
          <a:xfrm>
            <a:off x="3861068" y="3857510"/>
            <a:ext cx="2228367" cy="461665"/>
          </a:xfrm>
          <a:prstGeom prst="rect">
            <a:avLst/>
          </a:prstGeom>
          <a:noFill/>
        </p:spPr>
        <p:txBody>
          <a:bodyPr wrap="none" rtlCol="0">
            <a:spAutoFit/>
          </a:bodyPr>
          <a:lstStyle/>
          <a:p>
            <a:r>
              <a:rPr lang="en-GB" sz="2400" b="1" dirty="0">
                <a:solidFill>
                  <a:srgbClr val="FF0000"/>
                </a:solidFill>
              </a:rPr>
              <a:t>With</a:t>
            </a:r>
            <a:r>
              <a:rPr lang="en-GB" dirty="0"/>
              <a:t> an interpreter </a:t>
            </a:r>
            <a:endParaRPr lang="en-US" dirty="0"/>
          </a:p>
        </p:txBody>
      </p:sp>
      <p:sp>
        <p:nvSpPr>
          <p:cNvPr id="16" name="TextBox 15">
            <a:extLst>
              <a:ext uri="{FF2B5EF4-FFF2-40B4-BE49-F238E27FC236}">
                <a16:creationId xmlns:a16="http://schemas.microsoft.com/office/drawing/2014/main" id="{D9AA97F0-878B-BA64-958C-18409C6F081F}"/>
              </a:ext>
            </a:extLst>
          </p:cNvPr>
          <p:cNvSpPr txBox="1"/>
          <p:nvPr/>
        </p:nvSpPr>
        <p:spPr>
          <a:xfrm>
            <a:off x="9256294" y="4019154"/>
            <a:ext cx="1478225" cy="400110"/>
          </a:xfrm>
          <a:prstGeom prst="rect">
            <a:avLst/>
          </a:prstGeom>
          <a:noFill/>
        </p:spPr>
        <p:txBody>
          <a:bodyPr wrap="none" rtlCol="0">
            <a:spAutoFit/>
          </a:bodyPr>
          <a:lstStyle/>
          <a:p>
            <a:r>
              <a:rPr lang="en-GB" sz="2000" b="1" dirty="0"/>
              <a:t>File Systems</a:t>
            </a:r>
            <a:endParaRPr lang="en-US" sz="2000" b="1" dirty="0"/>
          </a:p>
        </p:txBody>
      </p:sp>
      <p:cxnSp>
        <p:nvCxnSpPr>
          <p:cNvPr id="18" name="Straight Arrow Connector 17">
            <a:extLst>
              <a:ext uri="{FF2B5EF4-FFF2-40B4-BE49-F238E27FC236}">
                <a16:creationId xmlns:a16="http://schemas.microsoft.com/office/drawing/2014/main" id="{1950466B-5BAB-9C08-1BC1-9CC628E3FAD9}"/>
              </a:ext>
            </a:extLst>
          </p:cNvPr>
          <p:cNvCxnSpPr/>
          <p:nvPr/>
        </p:nvCxnSpPr>
        <p:spPr>
          <a:xfrm flipH="1">
            <a:off x="8373979" y="4482149"/>
            <a:ext cx="1596189" cy="5871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9A245B6C-2544-CD7C-6482-690A46730AEC}"/>
              </a:ext>
            </a:extLst>
          </p:cNvPr>
          <p:cNvCxnSpPr/>
          <p:nvPr/>
        </p:nvCxnSpPr>
        <p:spPr>
          <a:xfrm flipH="1">
            <a:off x="9135979" y="4502365"/>
            <a:ext cx="859427" cy="4612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A9F19028-E795-9639-1E3C-2F41CBA2C663}"/>
              </a:ext>
            </a:extLst>
          </p:cNvPr>
          <p:cNvCxnSpPr/>
          <p:nvPr/>
        </p:nvCxnSpPr>
        <p:spPr>
          <a:xfrm flipH="1">
            <a:off x="9875939" y="4502365"/>
            <a:ext cx="119467" cy="4351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FE6E6F30-6473-0DD6-05A4-B4F40194DEC0}"/>
              </a:ext>
            </a:extLst>
          </p:cNvPr>
          <p:cNvCxnSpPr/>
          <p:nvPr/>
        </p:nvCxnSpPr>
        <p:spPr>
          <a:xfrm>
            <a:off x="9970168" y="4482149"/>
            <a:ext cx="529390" cy="5443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C361BB2A-9D59-5143-3FF7-3865CAFE052C}"/>
              </a:ext>
            </a:extLst>
          </p:cNvPr>
          <p:cNvCxnSpPr/>
          <p:nvPr/>
        </p:nvCxnSpPr>
        <p:spPr>
          <a:xfrm>
            <a:off x="9970168" y="4482149"/>
            <a:ext cx="970548" cy="4814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6F3ECC9A-9782-7567-D57D-B7C94859A315}"/>
              </a:ext>
            </a:extLst>
          </p:cNvPr>
          <p:cNvCxnSpPr/>
          <p:nvPr/>
        </p:nvCxnSpPr>
        <p:spPr>
          <a:xfrm>
            <a:off x="9935672" y="4439354"/>
            <a:ext cx="1571009" cy="6299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D08B7E3D-C5F3-BD24-F373-A9D6383E3EAE}"/>
              </a:ext>
            </a:extLst>
          </p:cNvPr>
          <p:cNvSpPr txBox="1"/>
          <p:nvPr/>
        </p:nvSpPr>
        <p:spPr>
          <a:xfrm>
            <a:off x="4015374" y="6113743"/>
            <a:ext cx="2087479" cy="400110"/>
          </a:xfrm>
          <a:prstGeom prst="rect">
            <a:avLst/>
          </a:prstGeom>
          <a:noFill/>
        </p:spPr>
        <p:txBody>
          <a:bodyPr wrap="square">
            <a:spAutoFit/>
          </a:bodyPr>
          <a:lstStyle/>
          <a:p>
            <a:r>
              <a:rPr lang="en-US" sz="2000" b="1" dirty="0"/>
              <a:t>Virtual file system</a:t>
            </a:r>
          </a:p>
        </p:txBody>
      </p:sp>
      <p:grpSp>
        <p:nvGrpSpPr>
          <p:cNvPr id="33" name="Group 32">
            <a:extLst>
              <a:ext uri="{FF2B5EF4-FFF2-40B4-BE49-F238E27FC236}">
                <a16:creationId xmlns:a16="http://schemas.microsoft.com/office/drawing/2014/main" id="{07960E88-6458-4617-49C2-228C4C1CE423}"/>
              </a:ext>
            </a:extLst>
          </p:cNvPr>
          <p:cNvGrpSpPr/>
          <p:nvPr/>
        </p:nvGrpSpPr>
        <p:grpSpPr>
          <a:xfrm>
            <a:off x="6043888" y="4154469"/>
            <a:ext cx="565920" cy="2144880"/>
            <a:chOff x="6043888" y="4154469"/>
            <a:chExt cx="565920" cy="2144880"/>
          </a:xfrm>
        </p:grpSpPr>
        <mc:AlternateContent xmlns:mc="http://schemas.openxmlformats.org/markup-compatibility/2006" xmlns:p14="http://schemas.microsoft.com/office/powerpoint/2010/main">
          <mc:Choice Requires="p14">
            <p:contentPart p14:bwMode="auto" r:id="rId5">
              <p14:nvContentPartPr>
                <p14:cNvPr id="31" name="Ink 30">
                  <a:extLst>
                    <a:ext uri="{FF2B5EF4-FFF2-40B4-BE49-F238E27FC236}">
                      <a16:creationId xmlns:a16="http://schemas.microsoft.com/office/drawing/2014/main" id="{36D991D5-F22D-03AA-C864-82761F2EA3A1}"/>
                    </a:ext>
                  </a:extLst>
                </p14:cNvPr>
                <p14:cNvContentPartPr/>
                <p14:nvPr/>
              </p14:nvContentPartPr>
              <p14:xfrm>
                <a:off x="6069448" y="4154469"/>
                <a:ext cx="540360" cy="2083680"/>
              </p14:xfrm>
            </p:contentPart>
          </mc:Choice>
          <mc:Fallback xmlns="">
            <p:pic>
              <p:nvPicPr>
                <p:cNvPr id="31" name="Ink 30">
                  <a:extLst>
                    <a:ext uri="{FF2B5EF4-FFF2-40B4-BE49-F238E27FC236}">
                      <a16:creationId xmlns:a16="http://schemas.microsoft.com/office/drawing/2014/main" id="{36D991D5-F22D-03AA-C864-82761F2EA3A1}"/>
                    </a:ext>
                  </a:extLst>
                </p:cNvPr>
                <p:cNvPicPr/>
                <p:nvPr/>
              </p:nvPicPr>
              <p:blipFill>
                <a:blip r:embed="rId6"/>
                <a:stretch>
                  <a:fillRect/>
                </a:stretch>
              </p:blipFill>
              <p:spPr>
                <a:xfrm>
                  <a:off x="6051448" y="4136829"/>
                  <a:ext cx="576000" cy="21193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32" name="Ink 31">
                  <a:extLst>
                    <a:ext uri="{FF2B5EF4-FFF2-40B4-BE49-F238E27FC236}">
                      <a16:creationId xmlns:a16="http://schemas.microsoft.com/office/drawing/2014/main" id="{DF7892F6-2A7B-6CF8-C67E-036CFE8A286B}"/>
                    </a:ext>
                  </a:extLst>
                </p14:cNvPr>
                <p14:cNvContentPartPr/>
                <p14:nvPr/>
              </p14:nvContentPartPr>
              <p14:xfrm>
                <a:off x="6043888" y="6031509"/>
                <a:ext cx="295560" cy="267840"/>
              </p14:xfrm>
            </p:contentPart>
          </mc:Choice>
          <mc:Fallback xmlns="">
            <p:pic>
              <p:nvPicPr>
                <p:cNvPr id="32" name="Ink 31">
                  <a:extLst>
                    <a:ext uri="{FF2B5EF4-FFF2-40B4-BE49-F238E27FC236}">
                      <a16:creationId xmlns:a16="http://schemas.microsoft.com/office/drawing/2014/main" id="{DF7892F6-2A7B-6CF8-C67E-036CFE8A286B}"/>
                    </a:ext>
                  </a:extLst>
                </p:cNvPr>
                <p:cNvPicPr/>
                <p:nvPr/>
              </p:nvPicPr>
              <p:blipFill>
                <a:blip r:embed="rId8"/>
                <a:stretch>
                  <a:fillRect/>
                </a:stretch>
              </p:blipFill>
              <p:spPr>
                <a:xfrm>
                  <a:off x="6025888" y="6013869"/>
                  <a:ext cx="331200" cy="303480"/>
                </a:xfrm>
                <a:prstGeom prst="rect">
                  <a:avLst/>
                </a:prstGeom>
              </p:spPr>
            </p:pic>
          </mc:Fallback>
        </mc:AlternateContent>
      </p:grpSp>
    </p:spTree>
    <p:extLst>
      <p:ext uri="{BB962C8B-B14F-4D97-AF65-F5344CB8AC3E}">
        <p14:creationId xmlns:p14="http://schemas.microsoft.com/office/powerpoint/2010/main" val="8496885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BD7295B-378C-4630-9C5F-6D42BC54DBE9}"/>
              </a:ext>
            </a:extLst>
          </p:cNvPr>
          <p:cNvSpPr>
            <a:spLocks noGrp="1"/>
          </p:cNvSpPr>
          <p:nvPr>
            <p:ph type="title"/>
          </p:nvPr>
        </p:nvSpPr>
        <p:spPr/>
        <p:txBody>
          <a:bodyPr/>
          <a:lstStyle/>
          <a:p>
            <a:r>
              <a:rPr lang="en-US" dirty="0"/>
              <a:t>Linux is a VFS</a:t>
            </a:r>
          </a:p>
        </p:txBody>
      </p:sp>
      <p:sp>
        <p:nvSpPr>
          <p:cNvPr id="5" name="Content Placeholder 4">
            <a:extLst>
              <a:ext uri="{FF2B5EF4-FFF2-40B4-BE49-F238E27FC236}">
                <a16:creationId xmlns:a16="http://schemas.microsoft.com/office/drawing/2014/main" id="{8DE5951C-3427-4B1F-BFA6-46E91D76D827}"/>
              </a:ext>
            </a:extLst>
          </p:cNvPr>
          <p:cNvSpPr>
            <a:spLocks noGrp="1"/>
          </p:cNvSpPr>
          <p:nvPr>
            <p:ph idx="1"/>
          </p:nvPr>
        </p:nvSpPr>
        <p:spPr>
          <a:xfrm>
            <a:off x="838200" y="1825624"/>
            <a:ext cx="5482928" cy="4293822"/>
          </a:xfrm>
        </p:spPr>
        <p:txBody>
          <a:bodyPr>
            <a:normAutofit fontScale="85000" lnSpcReduction="20000"/>
          </a:bodyPr>
          <a:lstStyle/>
          <a:p>
            <a:r>
              <a:rPr lang="en-GB" dirty="0"/>
              <a:t>VFS allows client applications to access different types of </a:t>
            </a:r>
            <a:r>
              <a:rPr lang="en-GB" dirty="0">
                <a:solidFill>
                  <a:srgbClr val="FF0000"/>
                </a:solidFill>
              </a:rPr>
              <a:t>concrete</a:t>
            </a:r>
            <a:r>
              <a:rPr lang="en-GB" dirty="0"/>
              <a:t> file systems in a uniform way</a:t>
            </a:r>
          </a:p>
          <a:p>
            <a:pPr lvl="1"/>
            <a:r>
              <a:rPr lang="en-GB" dirty="0"/>
              <a:t>provides an abstract layer for upper-layer applications</a:t>
            </a:r>
          </a:p>
          <a:p>
            <a:pPr lvl="1"/>
            <a:r>
              <a:rPr lang="en-GB" dirty="0"/>
              <a:t> The same techniques can be utilized to investigate different types of devices</a:t>
            </a:r>
          </a:p>
          <a:p>
            <a:r>
              <a:rPr lang="en-GB" dirty="0"/>
              <a:t>Each and everything in Linux is a </a:t>
            </a:r>
            <a:r>
              <a:rPr lang="en-GB" dirty="0">
                <a:solidFill>
                  <a:srgbClr val="FF0000"/>
                </a:solidFill>
              </a:rPr>
              <a:t>file </a:t>
            </a:r>
            <a:r>
              <a:rPr lang="en-GB" dirty="0">
                <a:solidFill>
                  <a:schemeClr val="accent6"/>
                </a:solidFill>
              </a:rPr>
              <a:t>(Everything appears somewhere in the filesystem)</a:t>
            </a:r>
          </a:p>
          <a:p>
            <a:pPr lvl="1"/>
            <a:r>
              <a:rPr lang="en-GB" dirty="0"/>
              <a:t>file, directory, hard disks, CD/DVD, NIC, USB</a:t>
            </a:r>
          </a:p>
          <a:p>
            <a:pPr lvl="1"/>
            <a:r>
              <a:rPr lang="en-GB" dirty="0"/>
              <a:t>devices can be represented as file-like objects under </a:t>
            </a:r>
            <a:r>
              <a:rPr lang="en-GB" dirty="0">
                <a:latin typeface="OCRB" panose="020B0609020202020204" pitchFamily="49" charset="0"/>
              </a:rPr>
              <a:t>/dev/ </a:t>
            </a:r>
            <a:r>
              <a:rPr lang="en-GB" dirty="0"/>
              <a:t>filesystem.</a:t>
            </a:r>
          </a:p>
          <a:p>
            <a:r>
              <a:rPr lang="en-GB" dirty="0"/>
              <a:t>OS recognizes files by</a:t>
            </a:r>
          </a:p>
          <a:p>
            <a:pPr lvl="1"/>
            <a:r>
              <a:rPr lang="en-GB" dirty="0" err="1"/>
              <a:t>inode</a:t>
            </a:r>
            <a:r>
              <a:rPr lang="en-GB" dirty="0"/>
              <a:t> (index node)</a:t>
            </a:r>
            <a:endParaRPr lang="en-US" dirty="0"/>
          </a:p>
        </p:txBody>
      </p:sp>
      <p:pic>
        <p:nvPicPr>
          <p:cNvPr id="1026" name="Picture 2" descr="Graphic of an abstraction layer over different file systems and storage devices">
            <a:extLst>
              <a:ext uri="{FF2B5EF4-FFF2-40B4-BE49-F238E27FC236}">
                <a16:creationId xmlns:a16="http://schemas.microsoft.com/office/drawing/2014/main" id="{97BABED6-88A6-4322-B0AD-D162CA6EE9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00799" y="1690688"/>
            <a:ext cx="5482929" cy="4369644"/>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a:extLst>
              <a:ext uri="{FF2B5EF4-FFF2-40B4-BE49-F238E27FC236}">
                <a16:creationId xmlns:a16="http://schemas.microsoft.com/office/drawing/2014/main" id="{5DCFBE11-29B6-417D-8DCD-1C0E1D5326AC}"/>
              </a:ext>
            </a:extLst>
          </p:cNvPr>
          <p:cNvCxnSpPr>
            <a:cxnSpLocks/>
          </p:cNvCxnSpPr>
          <p:nvPr/>
        </p:nvCxnSpPr>
        <p:spPr>
          <a:xfrm>
            <a:off x="5416062" y="4790831"/>
            <a:ext cx="1336431" cy="2344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DA3949EA-E1B0-453F-943D-83D259055F3E}"/>
              </a:ext>
            </a:extLst>
          </p:cNvPr>
          <p:cNvCxnSpPr/>
          <p:nvPr/>
        </p:nvCxnSpPr>
        <p:spPr>
          <a:xfrm>
            <a:off x="5416062" y="2852615"/>
            <a:ext cx="984737" cy="4689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54C7FBBD-DC29-48D0-9F98-6723CE278B4B}"/>
              </a:ext>
            </a:extLst>
          </p:cNvPr>
          <p:cNvCxnSpPr/>
          <p:nvPr/>
        </p:nvCxnSpPr>
        <p:spPr>
          <a:xfrm>
            <a:off x="5416062" y="2852615"/>
            <a:ext cx="1930400" cy="2969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D777603F-DDC5-45E7-9675-1CBA97289273}"/>
              </a:ext>
            </a:extLst>
          </p:cNvPr>
          <p:cNvCxnSpPr/>
          <p:nvPr/>
        </p:nvCxnSpPr>
        <p:spPr>
          <a:xfrm>
            <a:off x="5416062" y="2852615"/>
            <a:ext cx="3407507" cy="3438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D05B6908-A50C-41C9-A229-FCF42C20BD40}"/>
              </a:ext>
            </a:extLst>
          </p:cNvPr>
          <p:cNvCxnSpPr/>
          <p:nvPr/>
        </p:nvCxnSpPr>
        <p:spPr>
          <a:xfrm>
            <a:off x="5416062" y="2852615"/>
            <a:ext cx="4517292" cy="2969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55CF596E-CE64-469F-958F-BDA47ACE1ACF}"/>
              </a:ext>
            </a:extLst>
          </p:cNvPr>
          <p:cNvSpPr txBox="1"/>
          <p:nvPr/>
        </p:nvSpPr>
        <p:spPr>
          <a:xfrm>
            <a:off x="6697785" y="6619836"/>
            <a:ext cx="5072184" cy="261610"/>
          </a:xfrm>
          <a:prstGeom prst="rect">
            <a:avLst/>
          </a:prstGeom>
          <a:noFill/>
        </p:spPr>
        <p:txBody>
          <a:bodyPr wrap="square">
            <a:spAutoFit/>
          </a:bodyPr>
          <a:lstStyle/>
          <a:p>
            <a:r>
              <a:rPr lang="en-US" sz="1050" dirty="0"/>
              <a:t>https://developer.ibm.com/technologies/linux/tutorials/l-virtual-filesystem-switch/</a:t>
            </a:r>
          </a:p>
        </p:txBody>
      </p:sp>
    </p:spTree>
    <p:extLst>
      <p:ext uri="{BB962C8B-B14F-4D97-AF65-F5344CB8AC3E}">
        <p14:creationId xmlns:p14="http://schemas.microsoft.com/office/powerpoint/2010/main" val="26230751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2B8036-76FC-A847-17DB-2C0572CAB278}"/>
              </a:ext>
            </a:extLst>
          </p:cNvPr>
          <p:cNvSpPr>
            <a:spLocks noGrp="1"/>
          </p:cNvSpPr>
          <p:nvPr>
            <p:ph type="title"/>
          </p:nvPr>
        </p:nvSpPr>
        <p:spPr/>
        <p:txBody>
          <a:bodyPr/>
          <a:lstStyle/>
          <a:p>
            <a:r>
              <a:rPr lang="en-GB" dirty="0"/>
              <a:t>Linux for digital forensics- Good and Bad </a:t>
            </a:r>
            <a:endParaRPr lang="en-US" dirty="0"/>
          </a:p>
        </p:txBody>
      </p:sp>
      <p:sp>
        <p:nvSpPr>
          <p:cNvPr id="3" name="Content Placeholder 2">
            <a:extLst>
              <a:ext uri="{FF2B5EF4-FFF2-40B4-BE49-F238E27FC236}">
                <a16:creationId xmlns:a16="http://schemas.microsoft.com/office/drawing/2014/main" id="{792DCC4C-F977-8DFC-4F08-FB8D69A8628B}"/>
              </a:ext>
            </a:extLst>
          </p:cNvPr>
          <p:cNvSpPr>
            <a:spLocks noGrp="1"/>
          </p:cNvSpPr>
          <p:nvPr>
            <p:ph idx="1"/>
          </p:nvPr>
        </p:nvSpPr>
        <p:spPr/>
        <p:txBody>
          <a:bodyPr/>
          <a:lstStyle/>
          <a:p>
            <a:r>
              <a:rPr lang="en-GB" dirty="0"/>
              <a:t>Pro</a:t>
            </a:r>
          </a:p>
          <a:p>
            <a:pPr lvl="1"/>
            <a:r>
              <a:rPr lang="en-GB" dirty="0"/>
              <a:t>widely support for many file systems (Virtual file system)</a:t>
            </a:r>
          </a:p>
          <a:p>
            <a:pPr lvl="1"/>
            <a:r>
              <a:rPr lang="en-US" dirty="0"/>
              <a:t>advanced and powerful tools available </a:t>
            </a:r>
          </a:p>
          <a:p>
            <a:pPr lvl="1"/>
            <a:r>
              <a:rPr lang="en-US" dirty="0"/>
              <a:t>free and open-source</a:t>
            </a:r>
          </a:p>
          <a:p>
            <a:pPr lvl="1"/>
            <a:r>
              <a:rPr lang="en-US" dirty="0"/>
              <a:t>compile source code</a:t>
            </a:r>
          </a:p>
          <a:p>
            <a:pPr lvl="1"/>
            <a:r>
              <a:rPr lang="en-US" dirty="0"/>
              <a:t>flexibility </a:t>
            </a:r>
          </a:p>
          <a:p>
            <a:r>
              <a:rPr lang="en-US" dirty="0"/>
              <a:t>Con</a:t>
            </a:r>
          </a:p>
          <a:p>
            <a:pPr lvl="1"/>
            <a:r>
              <a:rPr lang="en-US" dirty="0"/>
              <a:t>learning curve, e.g., no graphic interface</a:t>
            </a:r>
          </a:p>
          <a:p>
            <a:pPr lvl="1"/>
            <a:r>
              <a:rPr lang="en-US" dirty="0"/>
              <a:t>trustworthiness of open-source tools</a:t>
            </a:r>
          </a:p>
          <a:p>
            <a:pPr lvl="1"/>
            <a:endParaRPr lang="en-US" dirty="0"/>
          </a:p>
        </p:txBody>
      </p:sp>
    </p:spTree>
    <p:extLst>
      <p:ext uri="{BB962C8B-B14F-4D97-AF65-F5344CB8AC3E}">
        <p14:creationId xmlns:p14="http://schemas.microsoft.com/office/powerpoint/2010/main" val="37256929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E2D5774-5837-4C41-A0B8-979FDAEC4639}"/>
              </a:ext>
            </a:extLst>
          </p:cNvPr>
          <p:cNvSpPr>
            <a:spLocks noGrp="1"/>
          </p:cNvSpPr>
          <p:nvPr>
            <p:ph type="title"/>
          </p:nvPr>
        </p:nvSpPr>
        <p:spPr/>
        <p:txBody>
          <a:bodyPr/>
          <a:lstStyle/>
          <a:p>
            <a:r>
              <a:rPr lang="en-GB" dirty="0"/>
              <a:t>Open a Linux Terminator</a:t>
            </a:r>
            <a:endParaRPr lang="en-US" dirty="0"/>
          </a:p>
        </p:txBody>
      </p:sp>
      <p:pic>
        <p:nvPicPr>
          <p:cNvPr id="6" name="Picture 5">
            <a:extLst>
              <a:ext uri="{FF2B5EF4-FFF2-40B4-BE49-F238E27FC236}">
                <a16:creationId xmlns:a16="http://schemas.microsoft.com/office/drawing/2014/main" id="{2BC507A4-8C0E-48D0-8A5A-8BFCA8B3D3C9}"/>
              </a:ext>
            </a:extLst>
          </p:cNvPr>
          <p:cNvPicPr>
            <a:picLocks noChangeAspect="1"/>
          </p:cNvPicPr>
          <p:nvPr/>
        </p:nvPicPr>
        <p:blipFill>
          <a:blip r:embed="rId2"/>
          <a:stretch>
            <a:fillRect/>
          </a:stretch>
        </p:blipFill>
        <p:spPr>
          <a:xfrm>
            <a:off x="838200" y="1861251"/>
            <a:ext cx="6168773" cy="4228264"/>
          </a:xfrm>
          <a:prstGeom prst="rect">
            <a:avLst/>
          </a:prstGeom>
        </p:spPr>
      </p:pic>
      <p:sp>
        <p:nvSpPr>
          <p:cNvPr id="3" name="TextBox 2">
            <a:extLst>
              <a:ext uri="{FF2B5EF4-FFF2-40B4-BE49-F238E27FC236}">
                <a16:creationId xmlns:a16="http://schemas.microsoft.com/office/drawing/2014/main" id="{53522F7C-2383-3FA5-0474-CEAF7D22E12B}"/>
              </a:ext>
            </a:extLst>
          </p:cNvPr>
          <p:cNvSpPr txBox="1"/>
          <p:nvPr/>
        </p:nvSpPr>
        <p:spPr>
          <a:xfrm>
            <a:off x="3558073" y="6458649"/>
            <a:ext cx="1725128" cy="369332"/>
          </a:xfrm>
          <a:prstGeom prst="rect">
            <a:avLst/>
          </a:prstGeom>
          <a:noFill/>
        </p:spPr>
        <p:txBody>
          <a:bodyPr wrap="square">
            <a:spAutoFit/>
          </a:bodyPr>
          <a:lstStyle/>
          <a:p>
            <a:r>
              <a:rPr lang="en-GB" b="0" i="0" dirty="0">
                <a:solidFill>
                  <a:srgbClr val="374151"/>
                </a:solidFill>
                <a:effectLst/>
                <a:latin typeface="Söhne"/>
              </a:rPr>
              <a:t>same as </a:t>
            </a:r>
            <a:r>
              <a:rPr lang="en-GB" b="0" i="0" dirty="0" err="1">
                <a:solidFill>
                  <a:srgbClr val="374151"/>
                </a:solidFill>
                <a:effectLst/>
                <a:latin typeface="OCRB" panose="020B0609020202020204" pitchFamily="49" charset="0"/>
              </a:rPr>
              <a:t>cmd</a:t>
            </a:r>
            <a:endParaRPr lang="en-US" dirty="0">
              <a:latin typeface="OCRB" panose="020B0609020202020204" pitchFamily="49" charset="0"/>
            </a:endParaRPr>
          </a:p>
        </p:txBody>
      </p:sp>
      <p:pic>
        <p:nvPicPr>
          <p:cNvPr id="5" name="Picture 4">
            <a:extLst>
              <a:ext uri="{FF2B5EF4-FFF2-40B4-BE49-F238E27FC236}">
                <a16:creationId xmlns:a16="http://schemas.microsoft.com/office/drawing/2014/main" id="{0EB3DCE7-4CC3-E046-733E-4532CF477A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65837" y="6428630"/>
            <a:ext cx="429370" cy="4293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67300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248ACCFB-5720-477D-959E-B699A772B5CF}"/>
              </a:ext>
            </a:extLst>
          </p:cNvPr>
          <p:cNvSpPr>
            <a:spLocks noGrp="1"/>
          </p:cNvSpPr>
          <p:nvPr>
            <p:ph type="title"/>
          </p:nvPr>
        </p:nvSpPr>
        <p:spPr>
          <a:xfrm>
            <a:off x="1028700" y="1967266"/>
            <a:ext cx="2628900" cy="2547257"/>
          </a:xfrm>
          <a:noFill/>
        </p:spPr>
        <p:txBody>
          <a:bodyPr anchor="ctr">
            <a:normAutofit/>
          </a:bodyPr>
          <a:lstStyle/>
          <a:p>
            <a:pPr algn="ctr"/>
            <a:r>
              <a:rPr lang="en-GB" sz="3600">
                <a:solidFill>
                  <a:srgbClr val="FFFFFF"/>
                </a:solidFill>
              </a:rPr>
              <a:t>File inode</a:t>
            </a:r>
            <a:endParaRPr lang="en-US" sz="3600">
              <a:solidFill>
                <a:srgbClr val="FFFFFF"/>
              </a:solidFill>
            </a:endParaRPr>
          </a:p>
        </p:txBody>
      </p:sp>
      <p:pic>
        <p:nvPicPr>
          <p:cNvPr id="8" name="Picture 7">
            <a:extLst>
              <a:ext uri="{FF2B5EF4-FFF2-40B4-BE49-F238E27FC236}">
                <a16:creationId xmlns:a16="http://schemas.microsoft.com/office/drawing/2014/main" id="{D426D9F4-577D-4B6F-BA44-9FC955D33A5E}"/>
              </a:ext>
            </a:extLst>
          </p:cNvPr>
          <p:cNvPicPr>
            <a:picLocks noChangeAspect="1"/>
          </p:cNvPicPr>
          <p:nvPr/>
        </p:nvPicPr>
        <p:blipFill>
          <a:blip r:embed="rId2"/>
          <a:stretch>
            <a:fillRect/>
          </a:stretch>
        </p:blipFill>
        <p:spPr>
          <a:xfrm>
            <a:off x="4527805" y="643466"/>
            <a:ext cx="6905984" cy="5887352"/>
          </a:xfrm>
          <a:prstGeom prst="rect">
            <a:avLst/>
          </a:prstGeom>
        </p:spPr>
      </p:pic>
      <p:sp>
        <p:nvSpPr>
          <p:cNvPr id="11" name="TextBox 10">
            <a:extLst>
              <a:ext uri="{FF2B5EF4-FFF2-40B4-BE49-F238E27FC236}">
                <a16:creationId xmlns:a16="http://schemas.microsoft.com/office/drawing/2014/main" id="{87E9E270-98BD-42FE-9F09-FD1F6045A2EC}"/>
              </a:ext>
            </a:extLst>
          </p:cNvPr>
          <p:cNvSpPr txBox="1"/>
          <p:nvPr/>
        </p:nvSpPr>
        <p:spPr>
          <a:xfrm>
            <a:off x="8799812" y="1695794"/>
            <a:ext cx="2469973" cy="1569660"/>
          </a:xfrm>
          <a:prstGeom prst="rect">
            <a:avLst/>
          </a:prstGeom>
          <a:solidFill>
            <a:schemeClr val="accent4">
              <a:lumMod val="20000"/>
              <a:lumOff val="80000"/>
            </a:schemeClr>
          </a:solidFill>
        </p:spPr>
        <p:txBody>
          <a:bodyPr wrap="square">
            <a:spAutoFit/>
          </a:bodyPr>
          <a:lstStyle/>
          <a:p>
            <a:pPr marL="285750" indent="-285750">
              <a:buFont typeface="Arial" panose="020B0604020202020204" pitchFamily="34" charset="0"/>
              <a:buChar char="•"/>
            </a:pPr>
            <a:r>
              <a:rPr lang="en-GB" sz="1600" i="1" dirty="0">
                <a:solidFill>
                  <a:srgbClr val="FF0000"/>
                </a:solidFill>
              </a:rPr>
              <a:t>-</a:t>
            </a:r>
            <a:r>
              <a:rPr lang="en-GB" sz="1600" i="1" dirty="0" err="1">
                <a:solidFill>
                  <a:srgbClr val="FF0000"/>
                </a:solidFill>
              </a:rPr>
              <a:t>i</a:t>
            </a:r>
            <a:r>
              <a:rPr lang="en-GB" sz="1600" i="1" dirty="0">
                <a:solidFill>
                  <a:srgbClr val="FF0000"/>
                </a:solidFill>
              </a:rPr>
              <a:t>, --</a:t>
            </a:r>
            <a:r>
              <a:rPr lang="en-GB" sz="1600" i="1" dirty="0" err="1">
                <a:solidFill>
                  <a:srgbClr val="FF0000"/>
                </a:solidFill>
              </a:rPr>
              <a:t>inode</a:t>
            </a:r>
            <a:r>
              <a:rPr lang="en-GB" sz="1600" i="1" dirty="0">
                <a:solidFill>
                  <a:srgbClr val="FF0000"/>
                </a:solidFill>
              </a:rPr>
              <a:t>      </a:t>
            </a:r>
            <a:r>
              <a:rPr lang="en-GB" sz="1600" dirty="0"/>
              <a:t>print the index number of each file</a:t>
            </a:r>
          </a:p>
          <a:p>
            <a:pPr marL="285750" indent="-285750">
              <a:buFont typeface="Arial" panose="020B0604020202020204" pitchFamily="34" charset="0"/>
              <a:buChar char="•"/>
            </a:pPr>
            <a:r>
              <a:rPr lang="en-GB" sz="1600" i="1" dirty="0">
                <a:solidFill>
                  <a:srgbClr val="FF0000"/>
                </a:solidFill>
              </a:rPr>
              <a:t>-a, --all   </a:t>
            </a:r>
            <a:r>
              <a:rPr lang="en-GB" sz="1600" dirty="0"/>
              <a:t>do not ignore entries starting with . (hidden file)</a:t>
            </a:r>
          </a:p>
        </p:txBody>
      </p:sp>
      <p:sp>
        <p:nvSpPr>
          <p:cNvPr id="2" name="TextBox 1">
            <a:extLst>
              <a:ext uri="{FF2B5EF4-FFF2-40B4-BE49-F238E27FC236}">
                <a16:creationId xmlns:a16="http://schemas.microsoft.com/office/drawing/2014/main" id="{148F80D7-D124-86A1-C110-9DCEB236E5FE}"/>
              </a:ext>
            </a:extLst>
          </p:cNvPr>
          <p:cNvSpPr txBox="1"/>
          <p:nvPr/>
        </p:nvSpPr>
        <p:spPr>
          <a:xfrm>
            <a:off x="3165385" y="6458649"/>
            <a:ext cx="984430" cy="369332"/>
          </a:xfrm>
          <a:prstGeom prst="rect">
            <a:avLst/>
          </a:prstGeom>
          <a:noFill/>
        </p:spPr>
        <p:txBody>
          <a:bodyPr wrap="square">
            <a:spAutoFit/>
          </a:bodyPr>
          <a:lstStyle/>
          <a:p>
            <a:r>
              <a:rPr lang="en-GB" b="0" i="0" dirty="0" err="1">
                <a:solidFill>
                  <a:srgbClr val="374151"/>
                </a:solidFill>
                <a:effectLst/>
                <a:latin typeface="OCRB" panose="020B0609020202020204" pitchFamily="49" charset="0"/>
              </a:rPr>
              <a:t>dir</a:t>
            </a:r>
            <a:endParaRPr lang="en-US" dirty="0">
              <a:latin typeface="OCRB" panose="020B0609020202020204" pitchFamily="49" charset="0"/>
            </a:endParaRPr>
          </a:p>
        </p:txBody>
      </p:sp>
      <p:pic>
        <p:nvPicPr>
          <p:cNvPr id="3" name="Picture 2">
            <a:extLst>
              <a:ext uri="{FF2B5EF4-FFF2-40B4-BE49-F238E27FC236}">
                <a16:creationId xmlns:a16="http://schemas.microsoft.com/office/drawing/2014/main" id="{48A4602C-A27B-03EF-1E66-BF6F725EFF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73149" y="6428630"/>
            <a:ext cx="429370" cy="4293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25425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C166BD-A20C-4FE3-B3D0-DE3471CC96DA}"/>
              </a:ext>
            </a:extLst>
          </p:cNvPr>
          <p:cNvSpPr>
            <a:spLocks noGrp="1"/>
          </p:cNvSpPr>
          <p:nvPr>
            <p:ph type="title"/>
          </p:nvPr>
        </p:nvSpPr>
        <p:spPr/>
        <p:txBody>
          <a:bodyPr/>
          <a:lstStyle/>
          <a:p>
            <a:r>
              <a:rPr lang="en-GB" dirty="0"/>
              <a:t>What is </a:t>
            </a:r>
            <a:r>
              <a:rPr lang="en-GB" dirty="0" err="1"/>
              <a:t>inode</a:t>
            </a:r>
            <a:r>
              <a:rPr lang="en-GB" dirty="0"/>
              <a:t>?</a:t>
            </a:r>
            <a:endParaRPr lang="en-US" dirty="0"/>
          </a:p>
        </p:txBody>
      </p:sp>
      <p:sp>
        <p:nvSpPr>
          <p:cNvPr id="3" name="Content Placeholder 2">
            <a:extLst>
              <a:ext uri="{FF2B5EF4-FFF2-40B4-BE49-F238E27FC236}">
                <a16:creationId xmlns:a16="http://schemas.microsoft.com/office/drawing/2014/main" id="{52F78973-1ADD-4770-A5C6-3ED22137CD7C}"/>
              </a:ext>
            </a:extLst>
          </p:cNvPr>
          <p:cNvSpPr>
            <a:spLocks noGrp="1"/>
          </p:cNvSpPr>
          <p:nvPr>
            <p:ph idx="1"/>
          </p:nvPr>
        </p:nvSpPr>
        <p:spPr>
          <a:xfrm>
            <a:off x="838200" y="1825625"/>
            <a:ext cx="5132754" cy="4351338"/>
          </a:xfrm>
        </p:spPr>
        <p:txBody>
          <a:bodyPr>
            <a:normAutofit fontScale="92500" lnSpcReduction="10000"/>
          </a:bodyPr>
          <a:lstStyle/>
          <a:p>
            <a:r>
              <a:rPr lang="en-GB" dirty="0" err="1"/>
              <a:t>inode</a:t>
            </a:r>
            <a:r>
              <a:rPr lang="en-GB" dirty="0"/>
              <a:t> is an ID of a file/folder</a:t>
            </a:r>
          </a:p>
          <a:p>
            <a:pPr lvl="1"/>
            <a:r>
              <a:rPr lang="en-GB" dirty="0"/>
              <a:t>unique number</a:t>
            </a:r>
          </a:p>
          <a:p>
            <a:r>
              <a:rPr lang="en-GB" dirty="0" err="1"/>
              <a:t>inode</a:t>
            </a:r>
            <a:r>
              <a:rPr lang="en-GB" dirty="0"/>
              <a:t> is a data structure of a file</a:t>
            </a:r>
          </a:p>
          <a:p>
            <a:pPr lvl="1"/>
            <a:r>
              <a:rPr lang="en-GB" dirty="0"/>
              <a:t>You store your information in a file, and the operating system stores the information/metadata about a file in an </a:t>
            </a:r>
            <a:r>
              <a:rPr lang="en-GB" dirty="0" err="1"/>
              <a:t>inode</a:t>
            </a:r>
            <a:endParaRPr lang="en-GB" dirty="0"/>
          </a:p>
          <a:p>
            <a:r>
              <a:rPr lang="en-GB" dirty="0" err="1"/>
              <a:t>inode</a:t>
            </a:r>
            <a:r>
              <a:rPr lang="en-GB" dirty="0"/>
              <a:t> points to the content of a file</a:t>
            </a:r>
          </a:p>
          <a:p>
            <a:r>
              <a:rPr lang="en-GB" dirty="0"/>
              <a:t>How to access to a file?</a:t>
            </a:r>
          </a:p>
          <a:p>
            <a:pPr lvl="1"/>
            <a:r>
              <a:rPr lang="en-GB" dirty="0" err="1"/>
              <a:t>inode</a:t>
            </a:r>
            <a:r>
              <a:rPr lang="en-GB" dirty="0"/>
              <a:t> ID</a:t>
            </a:r>
          </a:p>
          <a:p>
            <a:pPr lvl="1"/>
            <a:r>
              <a:rPr lang="en-GB" dirty="0"/>
              <a:t>file name=&gt;</a:t>
            </a:r>
            <a:r>
              <a:rPr lang="en-GB" dirty="0" err="1"/>
              <a:t>inode</a:t>
            </a:r>
            <a:r>
              <a:rPr lang="en-GB" dirty="0"/>
              <a:t> ID</a:t>
            </a:r>
          </a:p>
          <a:p>
            <a:pPr lvl="1"/>
            <a:endParaRPr lang="en-GB" dirty="0"/>
          </a:p>
          <a:p>
            <a:endParaRPr lang="en-US" dirty="0"/>
          </a:p>
        </p:txBody>
      </p:sp>
      <p:pic>
        <p:nvPicPr>
          <p:cNvPr id="2050" name="Picture 2">
            <a:extLst>
              <a:ext uri="{FF2B5EF4-FFF2-40B4-BE49-F238E27FC236}">
                <a16:creationId xmlns:a16="http://schemas.microsoft.com/office/drawing/2014/main" id="{B65BF09A-60A9-45E0-A526-3C859DF2D7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58555" y="0"/>
            <a:ext cx="4251966" cy="348782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85720A7-2A9A-4F8F-8634-DCA2F2DE3064}"/>
              </a:ext>
            </a:extLst>
          </p:cNvPr>
          <p:cNvSpPr txBox="1"/>
          <p:nvPr/>
        </p:nvSpPr>
        <p:spPr>
          <a:xfrm>
            <a:off x="8174892" y="6596390"/>
            <a:ext cx="3423141" cy="261610"/>
          </a:xfrm>
          <a:prstGeom prst="rect">
            <a:avLst/>
          </a:prstGeom>
          <a:noFill/>
        </p:spPr>
        <p:txBody>
          <a:bodyPr wrap="square">
            <a:spAutoFit/>
          </a:bodyPr>
          <a:lstStyle/>
          <a:p>
            <a:r>
              <a:rPr lang="en-US" sz="1050"/>
              <a:t>https://www.slashroot.in/inode-and-its-structure-linux</a:t>
            </a:r>
            <a:endParaRPr lang="en-US" sz="1050" dirty="0"/>
          </a:p>
        </p:txBody>
      </p:sp>
      <p:cxnSp>
        <p:nvCxnSpPr>
          <p:cNvPr id="7" name="Straight Arrow Connector 6">
            <a:extLst>
              <a:ext uri="{FF2B5EF4-FFF2-40B4-BE49-F238E27FC236}">
                <a16:creationId xmlns:a16="http://schemas.microsoft.com/office/drawing/2014/main" id="{EC307391-1545-4E1F-8009-63028612972F}"/>
              </a:ext>
            </a:extLst>
          </p:cNvPr>
          <p:cNvCxnSpPr>
            <a:cxnSpLocks/>
          </p:cNvCxnSpPr>
          <p:nvPr/>
        </p:nvCxnSpPr>
        <p:spPr>
          <a:xfrm flipV="1">
            <a:off x="4338536" y="1268427"/>
            <a:ext cx="4430326" cy="725745"/>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pic>
        <p:nvPicPr>
          <p:cNvPr id="9" name="Picture 8">
            <a:extLst>
              <a:ext uri="{FF2B5EF4-FFF2-40B4-BE49-F238E27FC236}">
                <a16:creationId xmlns:a16="http://schemas.microsoft.com/office/drawing/2014/main" id="{4247ABBB-72B0-41C5-8F01-D118479E0DB4}"/>
              </a:ext>
            </a:extLst>
          </p:cNvPr>
          <p:cNvPicPr>
            <a:picLocks noChangeAspect="1"/>
          </p:cNvPicPr>
          <p:nvPr/>
        </p:nvPicPr>
        <p:blipFill>
          <a:blip r:embed="rId4"/>
          <a:stretch>
            <a:fillRect/>
          </a:stretch>
        </p:blipFill>
        <p:spPr>
          <a:xfrm>
            <a:off x="7330830" y="3363841"/>
            <a:ext cx="1522168" cy="3363354"/>
          </a:xfrm>
          <a:prstGeom prst="rect">
            <a:avLst/>
          </a:prstGeom>
        </p:spPr>
      </p:pic>
      <p:cxnSp>
        <p:nvCxnSpPr>
          <p:cNvPr id="11" name="Straight Arrow Connector 10">
            <a:extLst>
              <a:ext uri="{FF2B5EF4-FFF2-40B4-BE49-F238E27FC236}">
                <a16:creationId xmlns:a16="http://schemas.microsoft.com/office/drawing/2014/main" id="{562E99B7-4DD8-4194-9313-6D742A2FC80C}"/>
              </a:ext>
            </a:extLst>
          </p:cNvPr>
          <p:cNvCxnSpPr>
            <a:cxnSpLocks/>
          </p:cNvCxnSpPr>
          <p:nvPr/>
        </p:nvCxnSpPr>
        <p:spPr>
          <a:xfrm>
            <a:off x="5806831" y="2841068"/>
            <a:ext cx="1570892" cy="1550057"/>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7" name="TextBox 16">
            <a:extLst>
              <a:ext uri="{FF2B5EF4-FFF2-40B4-BE49-F238E27FC236}">
                <a16:creationId xmlns:a16="http://schemas.microsoft.com/office/drawing/2014/main" id="{C60479DE-353E-43E3-85FD-C447AFEDAE00}"/>
              </a:ext>
            </a:extLst>
          </p:cNvPr>
          <p:cNvSpPr txBox="1"/>
          <p:nvPr/>
        </p:nvSpPr>
        <p:spPr>
          <a:xfrm>
            <a:off x="8895330" y="3531569"/>
            <a:ext cx="2501839" cy="369332"/>
          </a:xfrm>
          <a:prstGeom prst="rect">
            <a:avLst/>
          </a:prstGeom>
          <a:noFill/>
        </p:spPr>
        <p:txBody>
          <a:bodyPr wrap="square">
            <a:spAutoFit/>
          </a:bodyPr>
          <a:lstStyle/>
          <a:p>
            <a:r>
              <a:rPr lang="en-US" dirty="0">
                <a:solidFill>
                  <a:schemeClr val="accent6"/>
                </a:solidFill>
              </a:rPr>
              <a:t>permission information</a:t>
            </a:r>
          </a:p>
        </p:txBody>
      </p:sp>
      <p:sp>
        <p:nvSpPr>
          <p:cNvPr id="19" name="TextBox 18">
            <a:extLst>
              <a:ext uri="{FF2B5EF4-FFF2-40B4-BE49-F238E27FC236}">
                <a16:creationId xmlns:a16="http://schemas.microsoft.com/office/drawing/2014/main" id="{8B17EBD2-ED41-4B1F-A6A2-41C777213C37}"/>
              </a:ext>
            </a:extLst>
          </p:cNvPr>
          <p:cNvSpPr txBox="1"/>
          <p:nvPr/>
        </p:nvSpPr>
        <p:spPr>
          <a:xfrm>
            <a:off x="9022982" y="5314816"/>
            <a:ext cx="2125785" cy="369332"/>
          </a:xfrm>
          <a:prstGeom prst="rect">
            <a:avLst/>
          </a:prstGeom>
          <a:noFill/>
        </p:spPr>
        <p:txBody>
          <a:bodyPr wrap="square">
            <a:spAutoFit/>
          </a:bodyPr>
          <a:lstStyle/>
          <a:p>
            <a:r>
              <a:rPr lang="en-US" dirty="0">
                <a:solidFill>
                  <a:schemeClr val="accent6"/>
                </a:solidFill>
              </a:rPr>
              <a:t>block</a:t>
            </a:r>
            <a:r>
              <a:rPr lang="en-US" dirty="0"/>
              <a:t> </a:t>
            </a:r>
            <a:r>
              <a:rPr lang="en-US" dirty="0">
                <a:solidFill>
                  <a:schemeClr val="accent6"/>
                </a:solidFill>
              </a:rPr>
              <a:t>pointers</a:t>
            </a:r>
          </a:p>
        </p:txBody>
      </p:sp>
      <p:sp>
        <p:nvSpPr>
          <p:cNvPr id="18" name="Right Brace 17">
            <a:extLst>
              <a:ext uri="{FF2B5EF4-FFF2-40B4-BE49-F238E27FC236}">
                <a16:creationId xmlns:a16="http://schemas.microsoft.com/office/drawing/2014/main" id="{EA74387A-0410-44B2-B340-2B2D226ED72D}"/>
              </a:ext>
            </a:extLst>
          </p:cNvPr>
          <p:cNvSpPr/>
          <p:nvPr/>
        </p:nvSpPr>
        <p:spPr>
          <a:xfrm>
            <a:off x="8768862" y="4650154"/>
            <a:ext cx="187569" cy="170375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1" name="Straight Arrow Connector 20">
            <a:extLst>
              <a:ext uri="{FF2B5EF4-FFF2-40B4-BE49-F238E27FC236}">
                <a16:creationId xmlns:a16="http://schemas.microsoft.com/office/drawing/2014/main" id="{5EB9B4FA-121E-45FD-915B-8AC50E35ED76}"/>
              </a:ext>
            </a:extLst>
          </p:cNvPr>
          <p:cNvCxnSpPr>
            <a:cxnSpLocks/>
            <a:endCxn id="17" idx="1"/>
          </p:cNvCxnSpPr>
          <p:nvPr/>
        </p:nvCxnSpPr>
        <p:spPr>
          <a:xfrm>
            <a:off x="8661798" y="3716235"/>
            <a:ext cx="23353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64378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A6CBCC3-0B20-4F74-9E49-25F3BAAF2D33}"/>
              </a:ext>
            </a:extLst>
          </p:cNvPr>
          <p:cNvPicPr>
            <a:picLocks noChangeAspect="1"/>
          </p:cNvPicPr>
          <p:nvPr/>
        </p:nvPicPr>
        <p:blipFill>
          <a:blip r:embed="rId2"/>
          <a:stretch>
            <a:fillRect/>
          </a:stretch>
        </p:blipFill>
        <p:spPr>
          <a:xfrm>
            <a:off x="1778896" y="18754"/>
            <a:ext cx="8634208" cy="6820491"/>
          </a:xfrm>
          <a:prstGeom prst="rect">
            <a:avLst/>
          </a:prstGeom>
        </p:spPr>
      </p:pic>
    </p:spTree>
    <p:extLst>
      <p:ext uri="{BB962C8B-B14F-4D97-AF65-F5344CB8AC3E}">
        <p14:creationId xmlns:p14="http://schemas.microsoft.com/office/powerpoint/2010/main" val="30683645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82A890-57B6-4DFA-929A-AE449FC9BABA}"/>
              </a:ext>
            </a:extLst>
          </p:cNvPr>
          <p:cNvSpPr>
            <a:spLocks noGrp="1"/>
          </p:cNvSpPr>
          <p:nvPr>
            <p:ph type="title"/>
          </p:nvPr>
        </p:nvSpPr>
        <p:spPr/>
        <p:txBody>
          <a:bodyPr/>
          <a:lstStyle/>
          <a:p>
            <a:r>
              <a:rPr lang="en-GB" dirty="0"/>
              <a:t>Disk free information (</a:t>
            </a:r>
            <a:r>
              <a:rPr lang="en-GB" i="1" dirty="0">
                <a:solidFill>
                  <a:srgbClr val="7030A0"/>
                </a:solidFill>
              </a:rPr>
              <a:t>df</a:t>
            </a:r>
            <a:r>
              <a:rPr lang="en-GB" dirty="0"/>
              <a:t>) </a:t>
            </a:r>
            <a:r>
              <a:rPr lang="en-GB" dirty="0" err="1"/>
              <a:t>inode</a:t>
            </a:r>
            <a:endParaRPr lang="en-US" dirty="0"/>
          </a:p>
        </p:txBody>
      </p:sp>
      <p:pic>
        <p:nvPicPr>
          <p:cNvPr id="4" name="Picture 3">
            <a:extLst>
              <a:ext uri="{FF2B5EF4-FFF2-40B4-BE49-F238E27FC236}">
                <a16:creationId xmlns:a16="http://schemas.microsoft.com/office/drawing/2014/main" id="{00552C3E-CC0A-47E4-B981-B93BE117E855}"/>
              </a:ext>
            </a:extLst>
          </p:cNvPr>
          <p:cNvPicPr>
            <a:picLocks noChangeAspect="1"/>
          </p:cNvPicPr>
          <p:nvPr/>
        </p:nvPicPr>
        <p:blipFill>
          <a:blip r:embed="rId3"/>
          <a:stretch>
            <a:fillRect/>
          </a:stretch>
        </p:blipFill>
        <p:spPr>
          <a:xfrm>
            <a:off x="952843" y="1852911"/>
            <a:ext cx="9018008" cy="3729910"/>
          </a:xfrm>
          <a:prstGeom prst="rect">
            <a:avLst/>
          </a:prstGeom>
        </p:spPr>
      </p:pic>
      <p:sp>
        <p:nvSpPr>
          <p:cNvPr id="6" name="TextBox 5">
            <a:extLst>
              <a:ext uri="{FF2B5EF4-FFF2-40B4-BE49-F238E27FC236}">
                <a16:creationId xmlns:a16="http://schemas.microsoft.com/office/drawing/2014/main" id="{E697AA09-D0C7-4AD3-AF69-A073945B6CFC}"/>
              </a:ext>
            </a:extLst>
          </p:cNvPr>
          <p:cNvSpPr txBox="1"/>
          <p:nvPr/>
        </p:nvSpPr>
        <p:spPr>
          <a:xfrm>
            <a:off x="4165600" y="2593703"/>
            <a:ext cx="3860800" cy="369332"/>
          </a:xfrm>
          <a:prstGeom prst="rect">
            <a:avLst/>
          </a:prstGeom>
          <a:solidFill>
            <a:schemeClr val="accent4">
              <a:lumMod val="20000"/>
              <a:lumOff val="80000"/>
            </a:schemeClr>
          </a:solidFill>
        </p:spPr>
        <p:txBody>
          <a:bodyPr wrap="square">
            <a:spAutoFit/>
          </a:bodyPr>
          <a:lstStyle/>
          <a:p>
            <a:r>
              <a:rPr lang="en-US" i="1" dirty="0">
                <a:solidFill>
                  <a:srgbClr val="FF0000"/>
                </a:solidFill>
              </a:rPr>
              <a:t>-</a:t>
            </a:r>
            <a:r>
              <a:rPr lang="en-US" i="1" dirty="0" err="1">
                <a:solidFill>
                  <a:srgbClr val="FF0000"/>
                </a:solidFill>
              </a:rPr>
              <a:t>i</a:t>
            </a:r>
            <a:r>
              <a:rPr lang="en-US" i="1" dirty="0">
                <a:solidFill>
                  <a:srgbClr val="FF0000"/>
                </a:solidFill>
              </a:rPr>
              <a:t>, --</a:t>
            </a:r>
            <a:r>
              <a:rPr lang="en-US" i="1" dirty="0" err="1">
                <a:solidFill>
                  <a:srgbClr val="FF0000"/>
                </a:solidFill>
              </a:rPr>
              <a:t>inodes</a:t>
            </a:r>
            <a:r>
              <a:rPr lang="en-US" i="1" dirty="0">
                <a:solidFill>
                  <a:srgbClr val="FF0000"/>
                </a:solidFill>
              </a:rPr>
              <a:t>          </a:t>
            </a:r>
            <a:r>
              <a:rPr lang="en-US" dirty="0"/>
              <a:t>list </a:t>
            </a:r>
            <a:r>
              <a:rPr lang="en-US" dirty="0" err="1"/>
              <a:t>inode</a:t>
            </a:r>
            <a:r>
              <a:rPr lang="en-US" dirty="0"/>
              <a:t> information</a:t>
            </a:r>
          </a:p>
        </p:txBody>
      </p:sp>
      <p:pic>
        <p:nvPicPr>
          <p:cNvPr id="3" name="Picture 2">
            <a:extLst>
              <a:ext uri="{FF2B5EF4-FFF2-40B4-BE49-F238E27FC236}">
                <a16:creationId xmlns:a16="http://schemas.microsoft.com/office/drawing/2014/main" id="{6FFCF155-FE25-A77A-2DEA-B752757E36C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65837" y="6428630"/>
            <a:ext cx="429370" cy="42937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AA09E9F7-2163-AD13-4029-40A365CA183E}"/>
              </a:ext>
            </a:extLst>
          </p:cNvPr>
          <p:cNvSpPr txBox="1"/>
          <p:nvPr/>
        </p:nvSpPr>
        <p:spPr>
          <a:xfrm>
            <a:off x="3457371" y="6446859"/>
            <a:ext cx="6536635" cy="369332"/>
          </a:xfrm>
          <a:prstGeom prst="rect">
            <a:avLst/>
          </a:prstGeom>
          <a:noFill/>
        </p:spPr>
        <p:txBody>
          <a:bodyPr wrap="square">
            <a:spAutoFit/>
          </a:bodyPr>
          <a:lstStyle/>
          <a:p>
            <a:r>
              <a:rPr lang="en-GB" dirty="0">
                <a:latin typeface="OCRB" panose="020B0609020202020204" pitchFamily="49" charset="0"/>
              </a:rPr>
              <a:t>wmic </a:t>
            </a:r>
            <a:r>
              <a:rPr lang="en-GB" dirty="0" err="1">
                <a:latin typeface="OCRB" panose="020B0609020202020204" pitchFamily="49" charset="0"/>
              </a:rPr>
              <a:t>logicaldisk</a:t>
            </a:r>
            <a:r>
              <a:rPr lang="en-GB" dirty="0">
                <a:latin typeface="OCRB" panose="020B0609020202020204" pitchFamily="49" charset="0"/>
              </a:rPr>
              <a:t> get size, </a:t>
            </a:r>
            <a:r>
              <a:rPr lang="en-GB" dirty="0" err="1">
                <a:latin typeface="OCRB" panose="020B0609020202020204" pitchFamily="49" charset="0"/>
              </a:rPr>
              <a:t>freespace</a:t>
            </a:r>
            <a:r>
              <a:rPr lang="en-GB" dirty="0">
                <a:latin typeface="OCRB" panose="020B0609020202020204" pitchFamily="49" charset="0"/>
              </a:rPr>
              <a:t>, caption</a:t>
            </a:r>
          </a:p>
        </p:txBody>
      </p:sp>
    </p:spTree>
    <p:extLst>
      <p:ext uri="{BB962C8B-B14F-4D97-AF65-F5344CB8AC3E}">
        <p14:creationId xmlns:p14="http://schemas.microsoft.com/office/powerpoint/2010/main" val="8557986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BE4D6EB-8B42-4167-9B41-B77F0C7A20B2}"/>
              </a:ext>
            </a:extLst>
          </p:cNvPr>
          <p:cNvSpPr>
            <a:spLocks noGrp="1"/>
          </p:cNvSpPr>
          <p:nvPr>
            <p:ph type="title"/>
          </p:nvPr>
        </p:nvSpPr>
        <p:spPr>
          <a:xfrm>
            <a:off x="838200" y="365125"/>
            <a:ext cx="10515600" cy="1325563"/>
          </a:xfrm>
        </p:spPr>
        <p:txBody>
          <a:bodyPr/>
          <a:lstStyle/>
          <a:p>
            <a:r>
              <a:rPr lang="en-GB"/>
              <a:t>Overview</a:t>
            </a:r>
            <a:endParaRPr lang="en-US" dirty="0"/>
          </a:p>
        </p:txBody>
      </p:sp>
      <p:sp>
        <p:nvSpPr>
          <p:cNvPr id="5" name="Content Placeholder 4">
            <a:extLst>
              <a:ext uri="{FF2B5EF4-FFF2-40B4-BE49-F238E27FC236}">
                <a16:creationId xmlns:a16="http://schemas.microsoft.com/office/drawing/2014/main" id="{AA7D2DDE-BF6D-459D-9188-84B17B477993}"/>
              </a:ext>
            </a:extLst>
          </p:cNvPr>
          <p:cNvSpPr>
            <a:spLocks noGrp="1"/>
          </p:cNvSpPr>
          <p:nvPr>
            <p:ph idx="1"/>
          </p:nvPr>
        </p:nvSpPr>
        <p:spPr>
          <a:xfrm>
            <a:off x="838200" y="1825625"/>
            <a:ext cx="10515600" cy="4351338"/>
          </a:xfrm>
        </p:spPr>
        <p:txBody>
          <a:bodyPr>
            <a:normAutofit/>
          </a:bodyPr>
          <a:lstStyle/>
          <a:p>
            <a:r>
              <a:rPr lang="en-GB" dirty="0"/>
              <a:t>Introduction to OS and file Systems</a:t>
            </a:r>
          </a:p>
          <a:p>
            <a:r>
              <a:rPr lang="en-GB" dirty="0"/>
              <a:t>Virtual file system</a:t>
            </a:r>
          </a:p>
          <a:p>
            <a:r>
              <a:rPr lang="en-GB" dirty="0"/>
              <a:t>File structure</a:t>
            </a:r>
          </a:p>
          <a:p>
            <a:r>
              <a:rPr lang="en-GB" dirty="0"/>
              <a:t>Path and path variable </a:t>
            </a:r>
          </a:p>
          <a:p>
            <a:r>
              <a:rPr lang="en-GB" dirty="0"/>
              <a:t>Linux commands</a:t>
            </a:r>
          </a:p>
          <a:p>
            <a:endParaRPr lang="en-US" dirty="0"/>
          </a:p>
        </p:txBody>
      </p:sp>
    </p:spTree>
    <p:extLst>
      <p:ext uri="{BB962C8B-B14F-4D97-AF65-F5344CB8AC3E}">
        <p14:creationId xmlns:p14="http://schemas.microsoft.com/office/powerpoint/2010/main" val="5936142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3142943-7D23-400D-9B1A-4677A16CB443}"/>
              </a:ext>
            </a:extLst>
          </p:cNvPr>
          <p:cNvPicPr>
            <a:picLocks noChangeAspect="1"/>
          </p:cNvPicPr>
          <p:nvPr/>
        </p:nvPicPr>
        <p:blipFill>
          <a:blip r:embed="rId2"/>
          <a:stretch>
            <a:fillRect/>
          </a:stretch>
        </p:blipFill>
        <p:spPr>
          <a:xfrm>
            <a:off x="1306081" y="1909032"/>
            <a:ext cx="8659294" cy="3343904"/>
          </a:xfrm>
          <a:prstGeom prst="rect">
            <a:avLst/>
          </a:prstGeom>
        </p:spPr>
      </p:pic>
      <p:sp>
        <p:nvSpPr>
          <p:cNvPr id="5" name="TextBox 4">
            <a:extLst>
              <a:ext uri="{FF2B5EF4-FFF2-40B4-BE49-F238E27FC236}">
                <a16:creationId xmlns:a16="http://schemas.microsoft.com/office/drawing/2014/main" id="{CFE08556-FFBB-4950-9906-6CE885483EC7}"/>
              </a:ext>
            </a:extLst>
          </p:cNvPr>
          <p:cNvSpPr txBox="1"/>
          <p:nvPr/>
        </p:nvSpPr>
        <p:spPr>
          <a:xfrm>
            <a:off x="1306081" y="1527243"/>
            <a:ext cx="2980624" cy="369332"/>
          </a:xfrm>
          <a:prstGeom prst="rect">
            <a:avLst/>
          </a:prstGeom>
          <a:solidFill>
            <a:schemeClr val="accent4"/>
          </a:solidFill>
        </p:spPr>
        <p:txBody>
          <a:bodyPr wrap="none" rtlCol="0">
            <a:spAutoFit/>
          </a:bodyPr>
          <a:lstStyle/>
          <a:p>
            <a:r>
              <a:rPr lang="en-GB" dirty="0"/>
              <a:t>Show human readable format</a:t>
            </a:r>
            <a:endParaRPr lang="en-US" dirty="0"/>
          </a:p>
        </p:txBody>
      </p:sp>
    </p:spTree>
    <p:extLst>
      <p:ext uri="{BB962C8B-B14F-4D97-AF65-F5344CB8AC3E}">
        <p14:creationId xmlns:p14="http://schemas.microsoft.com/office/powerpoint/2010/main" val="5653601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231C78D-78A1-49DC-B782-F890DF224CF4}"/>
              </a:ext>
            </a:extLst>
          </p:cNvPr>
          <p:cNvSpPr>
            <a:spLocks noGrp="1"/>
          </p:cNvSpPr>
          <p:nvPr>
            <p:ph type="title"/>
          </p:nvPr>
        </p:nvSpPr>
        <p:spPr>
          <a:xfrm>
            <a:off x="831850" y="1709738"/>
            <a:ext cx="10515600" cy="2852737"/>
          </a:xfrm>
        </p:spPr>
        <p:txBody>
          <a:bodyPr/>
          <a:lstStyle/>
          <a:p>
            <a:r>
              <a:rPr lang="en-GB"/>
              <a:t>File Structure</a:t>
            </a:r>
            <a:endParaRPr lang="en-US" dirty="0"/>
          </a:p>
        </p:txBody>
      </p:sp>
      <p:sp>
        <p:nvSpPr>
          <p:cNvPr id="7" name="Text Placeholder 6">
            <a:extLst>
              <a:ext uri="{FF2B5EF4-FFF2-40B4-BE49-F238E27FC236}">
                <a16:creationId xmlns:a16="http://schemas.microsoft.com/office/drawing/2014/main" id="{884E09AA-5D92-4777-86E9-8B970559F01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0918281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filesystem">
            <a:extLst>
              <a:ext uri="{FF2B5EF4-FFF2-40B4-BE49-F238E27FC236}">
                <a16:creationId xmlns:a16="http://schemas.microsoft.com/office/drawing/2014/main" id="{3E0AD755-377C-4748-9A20-1D28D99684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8406" y="87465"/>
            <a:ext cx="11725702" cy="646379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E3DD1908-2313-4F74-9581-9C6073554178}"/>
              </a:ext>
            </a:extLst>
          </p:cNvPr>
          <p:cNvSpPr/>
          <p:nvPr/>
        </p:nvSpPr>
        <p:spPr>
          <a:xfrm>
            <a:off x="3695531" y="6642556"/>
            <a:ext cx="5969914" cy="215444"/>
          </a:xfrm>
          <a:prstGeom prst="rect">
            <a:avLst/>
          </a:prstGeom>
        </p:spPr>
        <p:txBody>
          <a:bodyPr wrap="square">
            <a:spAutoFit/>
          </a:bodyPr>
          <a:lstStyle/>
          <a:p>
            <a:r>
              <a:rPr lang="en-US" sz="800" dirty="0"/>
              <a:t>https://www.linux.com/sites/lcom/files/styles/rendered_file/public/standard-unix-filesystem-hierarchy.png?itok=CVqmyk6P</a:t>
            </a:r>
          </a:p>
        </p:txBody>
      </p:sp>
      <p:sp>
        <p:nvSpPr>
          <p:cNvPr id="2" name="Rectangle 1">
            <a:extLst>
              <a:ext uri="{FF2B5EF4-FFF2-40B4-BE49-F238E27FC236}">
                <a16:creationId xmlns:a16="http://schemas.microsoft.com/office/drawing/2014/main" id="{183B9DEE-BA9B-462E-84AF-DD4AE01F02A6}"/>
              </a:ext>
            </a:extLst>
          </p:cNvPr>
          <p:cNvSpPr/>
          <p:nvPr/>
        </p:nvSpPr>
        <p:spPr>
          <a:xfrm>
            <a:off x="10082247" y="1622065"/>
            <a:ext cx="1463040" cy="54864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3D5F9D30-C3EC-48AB-8C68-BE8683ED90AA}"/>
              </a:ext>
            </a:extLst>
          </p:cNvPr>
          <p:cNvSpPr/>
          <p:nvPr/>
        </p:nvSpPr>
        <p:spPr>
          <a:xfrm>
            <a:off x="10139234" y="4899328"/>
            <a:ext cx="1463040" cy="54864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2B5150DD-9A96-4E5A-86B3-DE1C5EA64D11}"/>
              </a:ext>
            </a:extLst>
          </p:cNvPr>
          <p:cNvSpPr txBox="1"/>
          <p:nvPr/>
        </p:nvSpPr>
        <p:spPr>
          <a:xfrm>
            <a:off x="2023899" y="6282144"/>
            <a:ext cx="9082908" cy="276999"/>
          </a:xfrm>
          <a:prstGeom prst="rect">
            <a:avLst/>
          </a:prstGeom>
          <a:noFill/>
        </p:spPr>
        <p:txBody>
          <a:bodyPr wrap="square">
            <a:spAutoFit/>
          </a:bodyPr>
          <a:lstStyle/>
          <a:p>
            <a:r>
              <a:rPr lang="en-GB" sz="1200" dirty="0"/>
              <a:t>Unix has no direct equivalent of the Windows registry. The same information is scattered through the filesystem, largely in /etc, /proc and /sys.</a:t>
            </a:r>
            <a:endParaRPr lang="en-US" sz="1200" dirty="0"/>
          </a:p>
        </p:txBody>
      </p:sp>
    </p:spTree>
    <p:extLst>
      <p:ext uri="{BB962C8B-B14F-4D97-AF65-F5344CB8AC3E}">
        <p14:creationId xmlns:p14="http://schemas.microsoft.com/office/powerpoint/2010/main" val="16891621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a:extLst>
              <a:ext uri="{FF2B5EF4-FFF2-40B4-BE49-F238E27FC236}">
                <a16:creationId xmlns:a16="http://schemas.microsoft.com/office/drawing/2014/main" id="{857440CF-B990-4288-9B6B-5E7C6758964E}"/>
              </a:ext>
            </a:extLst>
          </p:cNvPr>
          <p:cNvPicPr>
            <a:picLocks noChangeAspect="1"/>
          </p:cNvPicPr>
          <p:nvPr/>
        </p:nvPicPr>
        <p:blipFill rotWithShape="1">
          <a:blip r:embed="rId2"/>
          <a:srcRect t="7941" b="3493"/>
          <a:stretch/>
        </p:blipFill>
        <p:spPr>
          <a:xfrm>
            <a:off x="20" y="1282"/>
            <a:ext cx="12191980" cy="6856718"/>
          </a:xfrm>
          <a:prstGeom prst="rect">
            <a:avLst/>
          </a:prstGeom>
        </p:spPr>
      </p:pic>
    </p:spTree>
    <p:extLst>
      <p:ext uri="{BB962C8B-B14F-4D97-AF65-F5344CB8AC3E}">
        <p14:creationId xmlns:p14="http://schemas.microsoft.com/office/powerpoint/2010/main" val="23997778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84F3735-5D07-4AA6-9E59-C9E7401A531E}"/>
              </a:ext>
            </a:extLst>
          </p:cNvPr>
          <p:cNvSpPr>
            <a:spLocks noGrp="1"/>
          </p:cNvSpPr>
          <p:nvPr>
            <p:ph type="title"/>
          </p:nvPr>
        </p:nvSpPr>
        <p:spPr/>
        <p:txBody>
          <a:bodyPr/>
          <a:lstStyle/>
          <a:p>
            <a:r>
              <a:rPr lang="en-GB" dirty="0"/>
              <a:t>Show Linux file system from root </a:t>
            </a:r>
            <a:r>
              <a:rPr lang="en-GB" i="1" dirty="0">
                <a:solidFill>
                  <a:srgbClr val="7030A0"/>
                </a:solidFill>
              </a:rPr>
              <a:t>/</a:t>
            </a:r>
            <a:endParaRPr lang="en-US" i="1" dirty="0">
              <a:solidFill>
                <a:srgbClr val="7030A0"/>
              </a:solidFill>
            </a:endParaRPr>
          </a:p>
        </p:txBody>
      </p:sp>
      <p:pic>
        <p:nvPicPr>
          <p:cNvPr id="9" name="Picture 8">
            <a:extLst>
              <a:ext uri="{FF2B5EF4-FFF2-40B4-BE49-F238E27FC236}">
                <a16:creationId xmlns:a16="http://schemas.microsoft.com/office/drawing/2014/main" id="{87F047EB-062B-4EC2-B491-F60F45689EC4}"/>
              </a:ext>
            </a:extLst>
          </p:cNvPr>
          <p:cNvPicPr>
            <a:picLocks noChangeAspect="1"/>
          </p:cNvPicPr>
          <p:nvPr/>
        </p:nvPicPr>
        <p:blipFill>
          <a:blip r:embed="rId3"/>
          <a:stretch>
            <a:fillRect/>
          </a:stretch>
        </p:blipFill>
        <p:spPr>
          <a:xfrm>
            <a:off x="838200" y="2053696"/>
            <a:ext cx="9993923" cy="2608583"/>
          </a:xfrm>
          <a:prstGeom prst="rect">
            <a:avLst/>
          </a:prstGeom>
        </p:spPr>
      </p:pic>
      <p:pic>
        <p:nvPicPr>
          <p:cNvPr id="11" name="Picture 10">
            <a:extLst>
              <a:ext uri="{FF2B5EF4-FFF2-40B4-BE49-F238E27FC236}">
                <a16:creationId xmlns:a16="http://schemas.microsoft.com/office/drawing/2014/main" id="{2112431A-9E08-41F2-9066-2C399D1C2FE9}"/>
              </a:ext>
            </a:extLst>
          </p:cNvPr>
          <p:cNvPicPr>
            <a:picLocks noChangeAspect="1"/>
          </p:cNvPicPr>
          <p:nvPr/>
        </p:nvPicPr>
        <p:blipFill>
          <a:blip r:embed="rId4"/>
          <a:stretch>
            <a:fillRect/>
          </a:stretch>
        </p:blipFill>
        <p:spPr>
          <a:xfrm>
            <a:off x="838200" y="5173635"/>
            <a:ext cx="5072555" cy="914549"/>
          </a:xfrm>
          <a:prstGeom prst="rect">
            <a:avLst/>
          </a:prstGeom>
        </p:spPr>
      </p:pic>
      <p:sp>
        <p:nvSpPr>
          <p:cNvPr id="12" name="TextBox 11">
            <a:extLst>
              <a:ext uri="{FF2B5EF4-FFF2-40B4-BE49-F238E27FC236}">
                <a16:creationId xmlns:a16="http://schemas.microsoft.com/office/drawing/2014/main" id="{45AA655E-145B-4FA8-83D9-59229527F4AA}"/>
              </a:ext>
            </a:extLst>
          </p:cNvPr>
          <p:cNvSpPr txBox="1"/>
          <p:nvPr/>
        </p:nvSpPr>
        <p:spPr>
          <a:xfrm>
            <a:off x="838200" y="4804304"/>
            <a:ext cx="1337417" cy="369332"/>
          </a:xfrm>
          <a:prstGeom prst="rect">
            <a:avLst/>
          </a:prstGeom>
          <a:solidFill>
            <a:schemeClr val="accent4"/>
          </a:solidFill>
        </p:spPr>
        <p:txBody>
          <a:bodyPr wrap="none" rtlCol="0">
            <a:spAutoFit/>
          </a:bodyPr>
          <a:lstStyle/>
          <a:p>
            <a:r>
              <a:rPr lang="en-GB" dirty="0"/>
              <a:t>Clear screen</a:t>
            </a:r>
            <a:endParaRPr lang="en-US" dirty="0"/>
          </a:p>
        </p:txBody>
      </p:sp>
      <p:sp>
        <p:nvSpPr>
          <p:cNvPr id="13" name="TextBox 12">
            <a:extLst>
              <a:ext uri="{FF2B5EF4-FFF2-40B4-BE49-F238E27FC236}">
                <a16:creationId xmlns:a16="http://schemas.microsoft.com/office/drawing/2014/main" id="{58044E78-D134-4A4A-BC87-2980D631A5FC}"/>
              </a:ext>
            </a:extLst>
          </p:cNvPr>
          <p:cNvSpPr txBox="1"/>
          <p:nvPr/>
        </p:nvSpPr>
        <p:spPr>
          <a:xfrm>
            <a:off x="838200" y="1684363"/>
            <a:ext cx="5897640" cy="369332"/>
          </a:xfrm>
          <a:prstGeom prst="rect">
            <a:avLst/>
          </a:prstGeom>
          <a:solidFill>
            <a:schemeClr val="accent4"/>
          </a:solidFill>
        </p:spPr>
        <p:txBody>
          <a:bodyPr wrap="none" rtlCol="0">
            <a:spAutoFit/>
          </a:bodyPr>
          <a:lstStyle/>
          <a:p>
            <a:r>
              <a:rPr lang="en-GB" dirty="0"/>
              <a:t>Check where you are (impact all the commands you entered)</a:t>
            </a:r>
            <a:endParaRPr lang="en-US" dirty="0"/>
          </a:p>
        </p:txBody>
      </p:sp>
      <p:pic>
        <p:nvPicPr>
          <p:cNvPr id="2050" name="Picture 2">
            <a:extLst>
              <a:ext uri="{FF2B5EF4-FFF2-40B4-BE49-F238E27FC236}">
                <a16:creationId xmlns:a16="http://schemas.microsoft.com/office/drawing/2014/main" id="{192118E3-1B41-EBAB-580F-0274C8884F3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34185" y="6332367"/>
            <a:ext cx="429370" cy="42937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A93D448D-41A7-E11F-F288-0B52E01150C4}"/>
              </a:ext>
            </a:extLst>
          </p:cNvPr>
          <p:cNvSpPr txBox="1"/>
          <p:nvPr/>
        </p:nvSpPr>
        <p:spPr>
          <a:xfrm>
            <a:off x="8729869" y="6313949"/>
            <a:ext cx="2623931" cy="369332"/>
          </a:xfrm>
          <a:prstGeom prst="rect">
            <a:avLst/>
          </a:prstGeom>
          <a:noFill/>
        </p:spPr>
        <p:txBody>
          <a:bodyPr wrap="square">
            <a:spAutoFit/>
          </a:bodyPr>
          <a:lstStyle/>
          <a:p>
            <a:r>
              <a:rPr lang="en-GB" dirty="0">
                <a:latin typeface="OCRB" panose="020B0609020202020204" pitchFamily="49" charset="0"/>
              </a:rPr>
              <a:t>cd, </a:t>
            </a:r>
            <a:r>
              <a:rPr lang="en-GB" dirty="0" err="1">
                <a:latin typeface="OCRB" panose="020B0609020202020204" pitchFamily="49" charset="0"/>
              </a:rPr>
              <a:t>cls</a:t>
            </a:r>
            <a:endParaRPr lang="en-US" dirty="0">
              <a:latin typeface="OCRB" panose="020B0609020202020204" pitchFamily="49" charset="0"/>
            </a:endParaRPr>
          </a:p>
        </p:txBody>
      </p:sp>
    </p:spTree>
    <p:extLst>
      <p:ext uri="{BB962C8B-B14F-4D97-AF65-F5344CB8AC3E}">
        <p14:creationId xmlns:p14="http://schemas.microsoft.com/office/powerpoint/2010/main" val="32133638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F8AEB8-4624-416A-9BA5-4FE710C26B16}"/>
              </a:ext>
            </a:extLst>
          </p:cNvPr>
          <p:cNvPicPr>
            <a:picLocks noChangeAspect="1"/>
          </p:cNvPicPr>
          <p:nvPr/>
        </p:nvPicPr>
        <p:blipFill>
          <a:blip r:embed="rId2"/>
          <a:stretch>
            <a:fillRect/>
          </a:stretch>
        </p:blipFill>
        <p:spPr>
          <a:xfrm>
            <a:off x="880364" y="1846187"/>
            <a:ext cx="10295084" cy="3552664"/>
          </a:xfrm>
          <a:prstGeom prst="rect">
            <a:avLst/>
          </a:prstGeom>
        </p:spPr>
      </p:pic>
      <p:sp>
        <p:nvSpPr>
          <p:cNvPr id="5" name="TextBox 4">
            <a:extLst>
              <a:ext uri="{FF2B5EF4-FFF2-40B4-BE49-F238E27FC236}">
                <a16:creationId xmlns:a16="http://schemas.microsoft.com/office/drawing/2014/main" id="{A4873511-F5D4-40D9-9ACD-D7A57A80B023}"/>
              </a:ext>
            </a:extLst>
          </p:cNvPr>
          <p:cNvSpPr txBox="1"/>
          <p:nvPr/>
        </p:nvSpPr>
        <p:spPr>
          <a:xfrm>
            <a:off x="880364" y="1459149"/>
            <a:ext cx="3057825" cy="369332"/>
          </a:xfrm>
          <a:prstGeom prst="rect">
            <a:avLst/>
          </a:prstGeom>
          <a:solidFill>
            <a:schemeClr val="accent4"/>
          </a:solidFill>
        </p:spPr>
        <p:txBody>
          <a:bodyPr wrap="none" rtlCol="0">
            <a:spAutoFit/>
          </a:bodyPr>
          <a:lstStyle/>
          <a:p>
            <a:r>
              <a:rPr lang="en-GB" dirty="0"/>
              <a:t>Show details of a file/directory</a:t>
            </a:r>
            <a:endParaRPr lang="en-US" dirty="0"/>
          </a:p>
        </p:txBody>
      </p:sp>
    </p:spTree>
    <p:extLst>
      <p:ext uri="{BB962C8B-B14F-4D97-AF65-F5344CB8AC3E}">
        <p14:creationId xmlns:p14="http://schemas.microsoft.com/office/powerpoint/2010/main" val="21285726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822149-A8A6-405F-A4D2-20AD826B0EC7}"/>
              </a:ext>
            </a:extLst>
          </p:cNvPr>
          <p:cNvSpPr>
            <a:spLocks noGrp="1"/>
          </p:cNvSpPr>
          <p:nvPr>
            <p:ph type="title"/>
          </p:nvPr>
        </p:nvSpPr>
        <p:spPr/>
        <p:txBody>
          <a:bodyPr/>
          <a:lstStyle/>
          <a:p>
            <a:r>
              <a:rPr lang="en-GB" dirty="0"/>
              <a:t>Show Linux file system from root with </a:t>
            </a:r>
            <a:r>
              <a:rPr lang="en-GB" i="1" dirty="0">
                <a:solidFill>
                  <a:srgbClr val="7030A0"/>
                </a:solidFill>
              </a:rPr>
              <a:t>tree</a:t>
            </a:r>
            <a:endParaRPr lang="en-US" i="1" dirty="0">
              <a:solidFill>
                <a:srgbClr val="7030A0"/>
              </a:solidFill>
            </a:endParaRPr>
          </a:p>
        </p:txBody>
      </p:sp>
      <p:pic>
        <p:nvPicPr>
          <p:cNvPr id="4" name="Picture 3">
            <a:extLst>
              <a:ext uri="{FF2B5EF4-FFF2-40B4-BE49-F238E27FC236}">
                <a16:creationId xmlns:a16="http://schemas.microsoft.com/office/drawing/2014/main" id="{B8DE6145-3CB8-4774-959D-5459D1B981AE}"/>
              </a:ext>
            </a:extLst>
          </p:cNvPr>
          <p:cNvPicPr>
            <a:picLocks noChangeAspect="1"/>
          </p:cNvPicPr>
          <p:nvPr/>
        </p:nvPicPr>
        <p:blipFill>
          <a:blip r:embed="rId2"/>
          <a:stretch>
            <a:fillRect/>
          </a:stretch>
        </p:blipFill>
        <p:spPr>
          <a:xfrm>
            <a:off x="838200" y="1690688"/>
            <a:ext cx="6774767" cy="4198984"/>
          </a:xfrm>
          <a:prstGeom prst="rect">
            <a:avLst/>
          </a:prstGeom>
        </p:spPr>
      </p:pic>
      <p:sp>
        <p:nvSpPr>
          <p:cNvPr id="5" name="TextBox 4">
            <a:extLst>
              <a:ext uri="{FF2B5EF4-FFF2-40B4-BE49-F238E27FC236}">
                <a16:creationId xmlns:a16="http://schemas.microsoft.com/office/drawing/2014/main" id="{16551341-F4CD-434D-B699-D48DA8E762F7}"/>
              </a:ext>
            </a:extLst>
          </p:cNvPr>
          <p:cNvSpPr txBox="1"/>
          <p:nvPr/>
        </p:nvSpPr>
        <p:spPr>
          <a:xfrm>
            <a:off x="7612967" y="2092921"/>
            <a:ext cx="2851833" cy="923330"/>
          </a:xfrm>
          <a:prstGeom prst="rect">
            <a:avLst/>
          </a:prstGeom>
          <a:solidFill>
            <a:schemeClr val="accent4">
              <a:lumMod val="20000"/>
              <a:lumOff val="80000"/>
            </a:schemeClr>
          </a:solidFill>
        </p:spPr>
        <p:txBody>
          <a:bodyPr wrap="square" rtlCol="0">
            <a:spAutoFit/>
          </a:bodyPr>
          <a:lstStyle/>
          <a:p>
            <a:r>
              <a:rPr lang="en-GB" dirty="0"/>
              <a:t>Remember use following command for help</a:t>
            </a:r>
          </a:p>
          <a:p>
            <a:r>
              <a:rPr lang="en-GB" dirty="0">
                <a:solidFill>
                  <a:srgbClr val="FF0000"/>
                </a:solidFill>
              </a:rPr>
              <a:t>tree --help </a:t>
            </a:r>
            <a:endParaRPr lang="en-US" dirty="0">
              <a:solidFill>
                <a:srgbClr val="FF0000"/>
              </a:solidFill>
            </a:endParaRPr>
          </a:p>
        </p:txBody>
      </p:sp>
    </p:spTree>
    <p:extLst>
      <p:ext uri="{BB962C8B-B14F-4D97-AF65-F5344CB8AC3E}">
        <p14:creationId xmlns:p14="http://schemas.microsoft.com/office/powerpoint/2010/main" val="35338458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466536-78F7-43B6-9E92-08FC8B66881D}"/>
              </a:ext>
            </a:extLst>
          </p:cNvPr>
          <p:cNvSpPr>
            <a:spLocks noGrp="1"/>
          </p:cNvSpPr>
          <p:nvPr>
            <p:ph type="title"/>
          </p:nvPr>
        </p:nvSpPr>
        <p:spPr/>
        <p:txBody>
          <a:bodyPr/>
          <a:lstStyle/>
          <a:p>
            <a:r>
              <a:rPr lang="en-GB" dirty="0"/>
              <a:t>Show </a:t>
            </a:r>
            <a:r>
              <a:rPr lang="en-GB" i="1" dirty="0">
                <a:solidFill>
                  <a:srgbClr val="7030A0"/>
                </a:solidFill>
              </a:rPr>
              <a:t>current working directory</a:t>
            </a:r>
            <a:r>
              <a:rPr lang="en-GB" dirty="0"/>
              <a:t> (</a:t>
            </a:r>
            <a:r>
              <a:rPr lang="en-GB" i="1" dirty="0" err="1">
                <a:solidFill>
                  <a:srgbClr val="FF0000"/>
                </a:solidFill>
              </a:rPr>
              <a:t>pwd</a:t>
            </a:r>
            <a:r>
              <a:rPr lang="en-GB" dirty="0"/>
              <a:t>) with </a:t>
            </a:r>
            <a:r>
              <a:rPr lang="en-GB" i="1" dirty="0">
                <a:solidFill>
                  <a:srgbClr val="7030A0"/>
                </a:solidFill>
              </a:rPr>
              <a:t>tree</a:t>
            </a:r>
            <a:endParaRPr lang="en-US" i="1" dirty="0">
              <a:solidFill>
                <a:srgbClr val="7030A0"/>
              </a:solidFill>
            </a:endParaRPr>
          </a:p>
        </p:txBody>
      </p:sp>
      <p:pic>
        <p:nvPicPr>
          <p:cNvPr id="4" name="Picture 3">
            <a:extLst>
              <a:ext uri="{FF2B5EF4-FFF2-40B4-BE49-F238E27FC236}">
                <a16:creationId xmlns:a16="http://schemas.microsoft.com/office/drawing/2014/main" id="{7DE13BE4-50DC-42BD-89BA-B3BDF22E2D16}"/>
              </a:ext>
            </a:extLst>
          </p:cNvPr>
          <p:cNvPicPr>
            <a:picLocks noChangeAspect="1"/>
          </p:cNvPicPr>
          <p:nvPr/>
        </p:nvPicPr>
        <p:blipFill>
          <a:blip r:embed="rId2"/>
          <a:stretch>
            <a:fillRect/>
          </a:stretch>
        </p:blipFill>
        <p:spPr>
          <a:xfrm>
            <a:off x="956407" y="1690688"/>
            <a:ext cx="3353091" cy="4663844"/>
          </a:xfrm>
          <a:prstGeom prst="rect">
            <a:avLst/>
          </a:prstGeom>
        </p:spPr>
      </p:pic>
      <p:pic>
        <p:nvPicPr>
          <p:cNvPr id="6" name="Picture 5">
            <a:extLst>
              <a:ext uri="{FF2B5EF4-FFF2-40B4-BE49-F238E27FC236}">
                <a16:creationId xmlns:a16="http://schemas.microsoft.com/office/drawing/2014/main" id="{4D6B606E-A002-43A4-BA6E-C0D01FC88E0B}"/>
              </a:ext>
            </a:extLst>
          </p:cNvPr>
          <p:cNvPicPr>
            <a:picLocks noChangeAspect="1"/>
          </p:cNvPicPr>
          <p:nvPr/>
        </p:nvPicPr>
        <p:blipFill>
          <a:blip r:embed="rId3"/>
          <a:stretch>
            <a:fillRect/>
          </a:stretch>
        </p:blipFill>
        <p:spPr>
          <a:xfrm>
            <a:off x="5837456" y="2391508"/>
            <a:ext cx="4279771" cy="3963024"/>
          </a:xfrm>
          <a:prstGeom prst="rect">
            <a:avLst/>
          </a:prstGeom>
        </p:spPr>
      </p:pic>
    </p:spTree>
    <p:extLst>
      <p:ext uri="{BB962C8B-B14F-4D97-AF65-F5344CB8AC3E}">
        <p14:creationId xmlns:p14="http://schemas.microsoft.com/office/powerpoint/2010/main" val="98217464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886C5E-F559-434C-8569-D7985BB6B5C0}"/>
              </a:ext>
            </a:extLst>
          </p:cNvPr>
          <p:cNvSpPr>
            <a:spLocks noGrp="1"/>
          </p:cNvSpPr>
          <p:nvPr>
            <p:ph type="title"/>
          </p:nvPr>
        </p:nvSpPr>
        <p:spPr/>
        <p:txBody>
          <a:bodyPr/>
          <a:lstStyle/>
          <a:p>
            <a:r>
              <a:rPr lang="en-GB" dirty="0"/>
              <a:t>Linux commands are files</a:t>
            </a:r>
            <a:r>
              <a:rPr lang="en-GB" dirty="0">
                <a:solidFill>
                  <a:srgbClr val="FF0000"/>
                </a:solidFill>
              </a:rPr>
              <a:t>!</a:t>
            </a:r>
            <a:endParaRPr lang="en-US" dirty="0">
              <a:solidFill>
                <a:srgbClr val="FF0000"/>
              </a:solidFill>
            </a:endParaRPr>
          </a:p>
        </p:txBody>
      </p:sp>
      <p:pic>
        <p:nvPicPr>
          <p:cNvPr id="4" name="Picture 3">
            <a:extLst>
              <a:ext uri="{FF2B5EF4-FFF2-40B4-BE49-F238E27FC236}">
                <a16:creationId xmlns:a16="http://schemas.microsoft.com/office/drawing/2014/main" id="{78DEB2C5-89F6-4E83-B749-C45C95085A75}"/>
              </a:ext>
            </a:extLst>
          </p:cNvPr>
          <p:cNvPicPr>
            <a:picLocks noChangeAspect="1"/>
          </p:cNvPicPr>
          <p:nvPr/>
        </p:nvPicPr>
        <p:blipFill>
          <a:blip r:embed="rId2"/>
          <a:stretch>
            <a:fillRect/>
          </a:stretch>
        </p:blipFill>
        <p:spPr>
          <a:xfrm>
            <a:off x="838199" y="2156349"/>
            <a:ext cx="6499401" cy="1598527"/>
          </a:xfrm>
          <a:prstGeom prst="rect">
            <a:avLst/>
          </a:prstGeom>
        </p:spPr>
      </p:pic>
      <p:sp>
        <p:nvSpPr>
          <p:cNvPr id="5" name="TextBox 4">
            <a:extLst>
              <a:ext uri="{FF2B5EF4-FFF2-40B4-BE49-F238E27FC236}">
                <a16:creationId xmlns:a16="http://schemas.microsoft.com/office/drawing/2014/main" id="{9EA05D13-BD3B-4BAD-A54B-F0420A99B37F}"/>
              </a:ext>
            </a:extLst>
          </p:cNvPr>
          <p:cNvSpPr txBox="1"/>
          <p:nvPr/>
        </p:nvSpPr>
        <p:spPr>
          <a:xfrm>
            <a:off x="767860" y="4220537"/>
            <a:ext cx="10380278" cy="461665"/>
          </a:xfrm>
          <a:prstGeom prst="rect">
            <a:avLst/>
          </a:prstGeom>
          <a:noFill/>
        </p:spPr>
        <p:txBody>
          <a:bodyPr wrap="none" rtlCol="0">
            <a:spAutoFit/>
          </a:bodyPr>
          <a:lstStyle/>
          <a:p>
            <a:r>
              <a:rPr lang="en-GB" sz="2400" dirty="0"/>
              <a:t>Why can </a:t>
            </a:r>
            <a:r>
              <a:rPr lang="en-GB" sz="2400" i="1" dirty="0">
                <a:solidFill>
                  <a:srgbClr val="7030A0"/>
                </a:solidFill>
              </a:rPr>
              <a:t>ls</a:t>
            </a:r>
            <a:r>
              <a:rPr lang="en-GB" sz="2400" dirty="0"/>
              <a:t> be executed in any folder? =&gt; Need to understand path (see next slide) </a:t>
            </a:r>
            <a:endParaRPr lang="en-US" sz="2400" dirty="0"/>
          </a:p>
        </p:txBody>
      </p:sp>
      <p:sp>
        <p:nvSpPr>
          <p:cNvPr id="3" name="TextBox 2">
            <a:extLst>
              <a:ext uri="{FF2B5EF4-FFF2-40B4-BE49-F238E27FC236}">
                <a16:creationId xmlns:a16="http://schemas.microsoft.com/office/drawing/2014/main" id="{7C47416C-9894-754F-19BE-B6295AFCE305}"/>
              </a:ext>
            </a:extLst>
          </p:cNvPr>
          <p:cNvSpPr txBox="1"/>
          <p:nvPr/>
        </p:nvSpPr>
        <p:spPr>
          <a:xfrm>
            <a:off x="838199" y="1787017"/>
            <a:ext cx="3405291" cy="369332"/>
          </a:xfrm>
          <a:prstGeom prst="rect">
            <a:avLst/>
          </a:prstGeom>
          <a:solidFill>
            <a:schemeClr val="accent4"/>
          </a:solidFill>
        </p:spPr>
        <p:txBody>
          <a:bodyPr wrap="none" rtlCol="0">
            <a:spAutoFit/>
          </a:bodyPr>
          <a:lstStyle/>
          <a:p>
            <a:r>
              <a:rPr lang="en-GB" dirty="0"/>
              <a:t>Display </a:t>
            </a:r>
            <a:r>
              <a:rPr lang="en-GB" dirty="0">
                <a:latin typeface="OCRB" panose="020B0609020202020204" pitchFamily="49" charset="0"/>
              </a:rPr>
              <a:t>ls</a:t>
            </a:r>
            <a:r>
              <a:rPr lang="en-GB" dirty="0"/>
              <a:t> command under </a:t>
            </a:r>
            <a:r>
              <a:rPr lang="en-GB" dirty="0">
                <a:latin typeface="OCRB" panose="020B0609020202020204" pitchFamily="49" charset="0"/>
              </a:rPr>
              <a:t>/bin</a:t>
            </a:r>
            <a:endParaRPr lang="en-US" dirty="0">
              <a:latin typeface="OCRB" panose="020B0609020202020204" pitchFamily="49" charset="0"/>
            </a:endParaRPr>
          </a:p>
        </p:txBody>
      </p:sp>
    </p:spTree>
    <p:extLst>
      <p:ext uri="{BB962C8B-B14F-4D97-AF65-F5344CB8AC3E}">
        <p14:creationId xmlns:p14="http://schemas.microsoft.com/office/powerpoint/2010/main" val="167318028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A221579-6CF5-449F-B054-03A194D4F7B6}"/>
              </a:ext>
            </a:extLst>
          </p:cNvPr>
          <p:cNvSpPr>
            <a:spLocks noGrp="1"/>
          </p:cNvSpPr>
          <p:nvPr>
            <p:ph type="title"/>
          </p:nvPr>
        </p:nvSpPr>
        <p:spPr/>
        <p:txBody>
          <a:bodyPr/>
          <a:lstStyle/>
          <a:p>
            <a:r>
              <a:rPr lang="en-GB" dirty="0"/>
              <a:t>Path and Path variable </a:t>
            </a:r>
            <a:endParaRPr lang="en-US" dirty="0"/>
          </a:p>
        </p:txBody>
      </p:sp>
      <p:sp>
        <p:nvSpPr>
          <p:cNvPr id="4" name="Text Placeholder 3">
            <a:extLst>
              <a:ext uri="{FF2B5EF4-FFF2-40B4-BE49-F238E27FC236}">
                <a16:creationId xmlns:a16="http://schemas.microsoft.com/office/drawing/2014/main" id="{7EC1785D-911F-4C9D-BA71-488C434D7580}"/>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693371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231C78D-78A1-49DC-B782-F890DF224CF4}"/>
              </a:ext>
            </a:extLst>
          </p:cNvPr>
          <p:cNvSpPr>
            <a:spLocks noGrp="1"/>
          </p:cNvSpPr>
          <p:nvPr>
            <p:ph type="title"/>
          </p:nvPr>
        </p:nvSpPr>
        <p:spPr>
          <a:xfrm>
            <a:off x="831850" y="1709738"/>
            <a:ext cx="10515600" cy="2852737"/>
          </a:xfrm>
        </p:spPr>
        <p:txBody>
          <a:bodyPr/>
          <a:lstStyle/>
          <a:p>
            <a:r>
              <a:rPr lang="en-GB" dirty="0"/>
              <a:t>OS and File Systems</a:t>
            </a:r>
            <a:endParaRPr lang="en-US" dirty="0"/>
          </a:p>
        </p:txBody>
      </p:sp>
      <p:sp>
        <p:nvSpPr>
          <p:cNvPr id="7" name="Text Placeholder 6">
            <a:extLst>
              <a:ext uri="{FF2B5EF4-FFF2-40B4-BE49-F238E27FC236}">
                <a16:creationId xmlns:a16="http://schemas.microsoft.com/office/drawing/2014/main" id="{884E09AA-5D92-4777-86E9-8B970559F012}"/>
              </a:ext>
            </a:extLst>
          </p:cNvPr>
          <p:cNvSpPr>
            <a:spLocks noGrp="1"/>
          </p:cNvSpPr>
          <p:nvPr>
            <p:ph type="body" idx="1"/>
          </p:nvPr>
        </p:nvSpPr>
        <p:spPr/>
        <p:txBody>
          <a:bodyPr/>
          <a:lstStyle/>
          <a:p>
            <a:endParaRPr lang="en-US"/>
          </a:p>
        </p:txBody>
      </p:sp>
      <p:pic>
        <p:nvPicPr>
          <p:cNvPr id="1028" name="Picture 4" descr="What is File System in Windows Operating Systems?">
            <a:extLst>
              <a:ext uri="{FF2B5EF4-FFF2-40B4-BE49-F238E27FC236}">
                <a16:creationId xmlns:a16="http://schemas.microsoft.com/office/drawing/2014/main" id="{B9366814-3565-4937-98C4-5C1391E339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5620" y="3940480"/>
            <a:ext cx="4937496" cy="2798151"/>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What Is the Most Popular Operating System?">
            <a:extLst>
              <a:ext uri="{FF2B5EF4-FFF2-40B4-BE49-F238E27FC236}">
                <a16:creationId xmlns:a16="http://schemas.microsoft.com/office/drawing/2014/main" id="{7B27D645-11DC-3C58-12C0-8C42113FD8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2850" y="577188"/>
            <a:ext cx="9753600" cy="1924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514198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DAD3DFD-1DC7-B017-3572-0B51E6108F91}"/>
              </a:ext>
            </a:extLst>
          </p:cNvPr>
          <p:cNvSpPr>
            <a:spLocks noGrp="1"/>
          </p:cNvSpPr>
          <p:nvPr>
            <p:ph type="title"/>
          </p:nvPr>
        </p:nvSpPr>
        <p:spPr/>
        <p:txBody>
          <a:bodyPr/>
          <a:lstStyle/>
          <a:p>
            <a:r>
              <a:rPr lang="en-US"/>
              <a:t>What is path in a file system?</a:t>
            </a:r>
            <a:endParaRPr lang="en-US" dirty="0"/>
          </a:p>
        </p:txBody>
      </p:sp>
      <p:sp>
        <p:nvSpPr>
          <p:cNvPr id="5" name="Content Placeholder 4">
            <a:extLst>
              <a:ext uri="{FF2B5EF4-FFF2-40B4-BE49-F238E27FC236}">
                <a16:creationId xmlns:a16="http://schemas.microsoft.com/office/drawing/2014/main" id="{F922496E-75FA-0D00-751B-8512F88BAD9D}"/>
              </a:ext>
            </a:extLst>
          </p:cNvPr>
          <p:cNvSpPr>
            <a:spLocks noGrp="1"/>
          </p:cNvSpPr>
          <p:nvPr>
            <p:ph idx="1"/>
          </p:nvPr>
        </p:nvSpPr>
        <p:spPr/>
        <p:txBody>
          <a:bodyPr/>
          <a:lstStyle/>
          <a:p>
            <a:r>
              <a:rPr lang="en-GB" dirty="0"/>
              <a:t>A path is a </a:t>
            </a:r>
            <a:r>
              <a:rPr lang="en-GB" dirty="0">
                <a:solidFill>
                  <a:srgbClr val="FF0000"/>
                </a:solidFill>
              </a:rPr>
              <a:t>hierarchical representation of the location </a:t>
            </a:r>
            <a:r>
              <a:rPr lang="en-GB" dirty="0"/>
              <a:t>(address) of a file or directory within the file system's directory structure. </a:t>
            </a:r>
          </a:p>
          <a:p>
            <a:r>
              <a:rPr lang="en-GB" dirty="0"/>
              <a:t>A path describes the route or sequence of directories (folders) you must navigate through to reach a specific file or directory. </a:t>
            </a:r>
          </a:p>
          <a:p>
            <a:r>
              <a:rPr lang="en-GB" dirty="0"/>
              <a:t>Paths are used to uniquely identify and access files and directories on a computer or storage device.</a:t>
            </a:r>
            <a:endParaRPr lang="en-US" dirty="0"/>
          </a:p>
        </p:txBody>
      </p:sp>
      <p:pic>
        <p:nvPicPr>
          <p:cNvPr id="6" name="Picture 5">
            <a:extLst>
              <a:ext uri="{FF2B5EF4-FFF2-40B4-BE49-F238E27FC236}">
                <a16:creationId xmlns:a16="http://schemas.microsoft.com/office/drawing/2014/main" id="{F855ED4F-8BFA-8227-B6B4-76144EC44D24}"/>
              </a:ext>
            </a:extLst>
          </p:cNvPr>
          <p:cNvPicPr>
            <a:picLocks noChangeAspect="1"/>
          </p:cNvPicPr>
          <p:nvPr/>
        </p:nvPicPr>
        <p:blipFill>
          <a:blip r:embed="rId2"/>
          <a:stretch>
            <a:fillRect/>
          </a:stretch>
        </p:blipFill>
        <p:spPr>
          <a:xfrm>
            <a:off x="9448800" y="-79375"/>
            <a:ext cx="1905000" cy="1905000"/>
          </a:xfrm>
          <a:prstGeom prst="rect">
            <a:avLst/>
          </a:prstGeom>
        </p:spPr>
      </p:pic>
    </p:spTree>
    <p:extLst>
      <p:ext uri="{BB962C8B-B14F-4D97-AF65-F5344CB8AC3E}">
        <p14:creationId xmlns:p14="http://schemas.microsoft.com/office/powerpoint/2010/main" val="319695998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F92C95-538B-4A08-B4E6-4CB98BB80680}"/>
              </a:ext>
            </a:extLst>
          </p:cNvPr>
          <p:cNvSpPr>
            <a:spLocks noGrp="1"/>
          </p:cNvSpPr>
          <p:nvPr>
            <p:ph type="title"/>
          </p:nvPr>
        </p:nvSpPr>
        <p:spPr/>
        <p:txBody>
          <a:bodyPr/>
          <a:lstStyle/>
          <a:p>
            <a:r>
              <a:rPr lang="en-US" dirty="0"/>
              <a:t>Example of paths</a:t>
            </a:r>
          </a:p>
        </p:txBody>
      </p:sp>
      <p:sp>
        <p:nvSpPr>
          <p:cNvPr id="4" name="Content Placeholder 3">
            <a:extLst>
              <a:ext uri="{FF2B5EF4-FFF2-40B4-BE49-F238E27FC236}">
                <a16:creationId xmlns:a16="http://schemas.microsoft.com/office/drawing/2014/main" id="{035D489E-10E1-4BC8-9FA1-376264A39956}"/>
              </a:ext>
            </a:extLst>
          </p:cNvPr>
          <p:cNvSpPr>
            <a:spLocks noGrp="1"/>
          </p:cNvSpPr>
          <p:nvPr>
            <p:ph idx="1"/>
          </p:nvPr>
        </p:nvSpPr>
        <p:spPr>
          <a:xfrm>
            <a:off x="838200" y="4954953"/>
            <a:ext cx="10515600" cy="1222009"/>
          </a:xfrm>
        </p:spPr>
        <p:txBody>
          <a:bodyPr>
            <a:normAutofit/>
          </a:bodyPr>
          <a:lstStyle/>
          <a:p>
            <a:r>
              <a:rPr lang="en-US" dirty="0"/>
              <a:t>Absolute path to </a:t>
            </a:r>
            <a:r>
              <a:rPr lang="en-US" i="1" dirty="0">
                <a:solidFill>
                  <a:srgbClr val="FF0000"/>
                </a:solidFill>
              </a:rPr>
              <a:t>file.txt</a:t>
            </a:r>
            <a:r>
              <a:rPr lang="en-US" i="1" dirty="0">
                <a:solidFill>
                  <a:srgbClr val="7030A0"/>
                </a:solidFill>
              </a:rPr>
              <a:t>: /home/user-1/folder-1/file.txt</a:t>
            </a:r>
          </a:p>
          <a:p>
            <a:r>
              <a:rPr lang="en-US" dirty="0"/>
              <a:t>Relative path to </a:t>
            </a:r>
            <a:r>
              <a:rPr lang="en-US" i="1" dirty="0">
                <a:solidFill>
                  <a:srgbClr val="FF0000"/>
                </a:solidFill>
              </a:rPr>
              <a:t>file.txt </a:t>
            </a:r>
            <a:r>
              <a:rPr lang="en-US" dirty="0"/>
              <a:t>(Under </a:t>
            </a:r>
            <a:r>
              <a:rPr lang="en-US" dirty="0">
                <a:solidFill>
                  <a:srgbClr val="FF0000"/>
                </a:solidFill>
              </a:rPr>
              <a:t>folder-2)</a:t>
            </a:r>
            <a:r>
              <a:rPr lang="en-US" i="1" dirty="0">
                <a:solidFill>
                  <a:srgbClr val="7030A0"/>
                </a:solidFill>
              </a:rPr>
              <a:t>: </a:t>
            </a:r>
            <a:r>
              <a:rPr lang="en-US" dirty="0">
                <a:solidFill>
                  <a:srgbClr val="7030A0"/>
                </a:solidFill>
              </a:rPr>
              <a:t>../folder-1/file.txt</a:t>
            </a:r>
          </a:p>
          <a:p>
            <a:endParaRPr lang="en-US" dirty="0"/>
          </a:p>
        </p:txBody>
      </p:sp>
      <p:pic>
        <p:nvPicPr>
          <p:cNvPr id="3" name="Picture 2">
            <a:extLst>
              <a:ext uri="{FF2B5EF4-FFF2-40B4-BE49-F238E27FC236}">
                <a16:creationId xmlns:a16="http://schemas.microsoft.com/office/drawing/2014/main" id="{9663A687-8D1B-4875-BFDA-8ADD27650C20}"/>
              </a:ext>
            </a:extLst>
          </p:cNvPr>
          <p:cNvPicPr>
            <a:picLocks noChangeAspect="1"/>
          </p:cNvPicPr>
          <p:nvPr/>
        </p:nvPicPr>
        <p:blipFill rotWithShape="1">
          <a:blip r:embed="rId2"/>
          <a:srcRect t="3796"/>
          <a:stretch/>
        </p:blipFill>
        <p:spPr>
          <a:xfrm>
            <a:off x="838200" y="1547446"/>
            <a:ext cx="8017192" cy="3407508"/>
          </a:xfrm>
          <a:prstGeom prst="rect">
            <a:avLst/>
          </a:prstGeom>
        </p:spPr>
      </p:pic>
    </p:spTree>
    <p:extLst>
      <p:ext uri="{BB962C8B-B14F-4D97-AF65-F5344CB8AC3E}">
        <p14:creationId xmlns:p14="http://schemas.microsoft.com/office/powerpoint/2010/main" val="78319095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A2208B58-0E66-44D6-BA81-6687A0D72552}"/>
              </a:ext>
            </a:extLst>
          </p:cNvPr>
          <p:cNvSpPr>
            <a:spLocks noGrp="1"/>
          </p:cNvSpPr>
          <p:nvPr>
            <p:ph type="title"/>
          </p:nvPr>
        </p:nvSpPr>
        <p:spPr>
          <a:xfrm>
            <a:off x="838200" y="365125"/>
            <a:ext cx="10515600" cy="1325563"/>
          </a:xfrm>
        </p:spPr>
        <p:txBody>
          <a:bodyPr/>
          <a:lstStyle/>
          <a:p>
            <a:r>
              <a:rPr lang="en-US" dirty="0"/>
              <a:t>Switch to the parent path using relative path</a:t>
            </a:r>
          </a:p>
        </p:txBody>
      </p:sp>
      <p:sp>
        <p:nvSpPr>
          <p:cNvPr id="2" name="Slide Number Placeholder 1"/>
          <p:cNvSpPr>
            <a:spLocks noGrp="1"/>
          </p:cNvSpPr>
          <p:nvPr>
            <p:ph type="sldNum" sz="quarter" idx="12"/>
          </p:nvPr>
        </p:nvSpPr>
        <p:spPr>
          <a:xfrm>
            <a:off x="8610600" y="6356350"/>
            <a:ext cx="2743200" cy="365125"/>
          </a:xfrm>
        </p:spPr>
        <p:txBody>
          <a:bodyPr/>
          <a:lstStyle/>
          <a:p>
            <a:fld id="{00000000-1234-1234-1234-123412341234}" type="slidenum">
              <a:rPr lang="en" smtClean="0"/>
              <a:pPr/>
              <a:t>32</a:t>
            </a:fld>
            <a:endParaRPr lang="en"/>
          </a:p>
        </p:txBody>
      </p:sp>
      <p:pic>
        <p:nvPicPr>
          <p:cNvPr id="6" name="Picture 5">
            <a:extLst>
              <a:ext uri="{FF2B5EF4-FFF2-40B4-BE49-F238E27FC236}">
                <a16:creationId xmlns:a16="http://schemas.microsoft.com/office/drawing/2014/main" id="{E56ACD9C-686E-43F4-A55E-E9A1ED1633C5}"/>
              </a:ext>
            </a:extLst>
          </p:cNvPr>
          <p:cNvPicPr>
            <a:picLocks noChangeAspect="1"/>
          </p:cNvPicPr>
          <p:nvPr/>
        </p:nvPicPr>
        <p:blipFill>
          <a:blip r:embed="rId2"/>
          <a:stretch>
            <a:fillRect/>
          </a:stretch>
        </p:blipFill>
        <p:spPr>
          <a:xfrm>
            <a:off x="838200" y="2142294"/>
            <a:ext cx="5850491" cy="2573412"/>
          </a:xfrm>
          <a:prstGeom prst="rect">
            <a:avLst/>
          </a:prstGeom>
        </p:spPr>
      </p:pic>
      <p:sp>
        <p:nvSpPr>
          <p:cNvPr id="3" name="TextBox 2">
            <a:extLst>
              <a:ext uri="{FF2B5EF4-FFF2-40B4-BE49-F238E27FC236}">
                <a16:creationId xmlns:a16="http://schemas.microsoft.com/office/drawing/2014/main" id="{E4127C82-4C59-A95C-0491-6A063437BBAE}"/>
              </a:ext>
            </a:extLst>
          </p:cNvPr>
          <p:cNvSpPr txBox="1"/>
          <p:nvPr/>
        </p:nvSpPr>
        <p:spPr>
          <a:xfrm>
            <a:off x="3931699" y="6365038"/>
            <a:ext cx="984430" cy="369332"/>
          </a:xfrm>
          <a:prstGeom prst="rect">
            <a:avLst/>
          </a:prstGeom>
          <a:noFill/>
        </p:spPr>
        <p:txBody>
          <a:bodyPr wrap="square">
            <a:spAutoFit/>
          </a:bodyPr>
          <a:lstStyle/>
          <a:p>
            <a:r>
              <a:rPr lang="en-GB" b="0" i="0" dirty="0">
                <a:solidFill>
                  <a:srgbClr val="374151"/>
                </a:solidFill>
                <a:effectLst/>
                <a:latin typeface="Söhne"/>
              </a:rPr>
              <a:t>cd ..</a:t>
            </a:r>
            <a:endParaRPr lang="en-US" dirty="0"/>
          </a:p>
        </p:txBody>
      </p:sp>
      <p:pic>
        <p:nvPicPr>
          <p:cNvPr id="4" name="Picture 3">
            <a:extLst>
              <a:ext uri="{FF2B5EF4-FFF2-40B4-BE49-F238E27FC236}">
                <a16:creationId xmlns:a16="http://schemas.microsoft.com/office/drawing/2014/main" id="{0269F884-3A74-F60F-89B8-DBA4706F3A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39463" y="6335019"/>
            <a:ext cx="429370" cy="4293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769194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83D4E1-9F76-4A05-9759-D484EE0B4F54}"/>
              </a:ext>
            </a:extLst>
          </p:cNvPr>
          <p:cNvSpPr>
            <a:spLocks noGrp="1"/>
          </p:cNvSpPr>
          <p:nvPr>
            <p:ph type="title"/>
          </p:nvPr>
        </p:nvSpPr>
        <p:spPr/>
        <p:txBody>
          <a:bodyPr/>
          <a:lstStyle/>
          <a:p>
            <a:r>
              <a:rPr lang="en-GB" dirty="0"/>
              <a:t>Path variable (</a:t>
            </a:r>
            <a:r>
              <a:rPr lang="en-GB" dirty="0">
                <a:solidFill>
                  <a:srgbClr val="FF0000"/>
                </a:solidFill>
                <a:latin typeface="OCRB" panose="020B0609020202020204" pitchFamily="49" charset="0"/>
              </a:rPr>
              <a:t>$PATH</a:t>
            </a:r>
            <a:r>
              <a:rPr lang="en-GB" dirty="0"/>
              <a:t>)</a:t>
            </a:r>
            <a:endParaRPr lang="en-US" dirty="0">
              <a:latin typeface="OCRB" panose="020B0609020202020204" pitchFamily="49" charset="0"/>
            </a:endParaRPr>
          </a:p>
        </p:txBody>
      </p:sp>
      <p:sp>
        <p:nvSpPr>
          <p:cNvPr id="8" name="Content Placeholder 7">
            <a:extLst>
              <a:ext uri="{FF2B5EF4-FFF2-40B4-BE49-F238E27FC236}">
                <a16:creationId xmlns:a16="http://schemas.microsoft.com/office/drawing/2014/main" id="{AA7D7F13-03FC-4EC4-9428-27D5E276621C}"/>
              </a:ext>
            </a:extLst>
          </p:cNvPr>
          <p:cNvSpPr>
            <a:spLocks noGrp="1"/>
          </p:cNvSpPr>
          <p:nvPr>
            <p:ph idx="1"/>
          </p:nvPr>
        </p:nvSpPr>
        <p:spPr>
          <a:xfrm>
            <a:off x="838200" y="3509107"/>
            <a:ext cx="10515600" cy="2253640"/>
          </a:xfrm>
        </p:spPr>
        <p:txBody>
          <a:bodyPr/>
          <a:lstStyle/>
          <a:p>
            <a:r>
              <a:rPr lang="en-GB" dirty="0"/>
              <a:t>How does OS execute a command, e.g., </a:t>
            </a:r>
            <a:r>
              <a:rPr lang="en-GB" dirty="0">
                <a:latin typeface="OCRB" panose="020B0609020202020204" pitchFamily="49" charset="0"/>
              </a:rPr>
              <a:t>ls</a:t>
            </a:r>
            <a:r>
              <a:rPr lang="en-GB" dirty="0"/>
              <a:t>?</a:t>
            </a:r>
          </a:p>
          <a:p>
            <a:pPr lvl="1"/>
            <a:r>
              <a:rPr lang="en-GB" dirty="0"/>
              <a:t>search the command in the current directory</a:t>
            </a:r>
          </a:p>
          <a:p>
            <a:pPr lvl="1"/>
            <a:r>
              <a:rPr lang="en-GB" dirty="0"/>
              <a:t>if can’t find it, search for the command in each path defined in the path variable</a:t>
            </a:r>
          </a:p>
          <a:p>
            <a:pPr lvl="1"/>
            <a:r>
              <a:rPr lang="en-GB" dirty="0"/>
              <a:t>if can’t find it, OS throws the </a:t>
            </a:r>
            <a:r>
              <a:rPr lang="en-GB" i="1" dirty="0">
                <a:solidFill>
                  <a:srgbClr val="FF0000"/>
                </a:solidFill>
              </a:rPr>
              <a:t>command not found </a:t>
            </a:r>
            <a:r>
              <a:rPr lang="en-GB" dirty="0"/>
              <a:t>error message</a:t>
            </a:r>
          </a:p>
          <a:p>
            <a:endParaRPr lang="en-US" dirty="0"/>
          </a:p>
        </p:txBody>
      </p:sp>
      <p:pic>
        <p:nvPicPr>
          <p:cNvPr id="6" name="Picture 5">
            <a:extLst>
              <a:ext uri="{FF2B5EF4-FFF2-40B4-BE49-F238E27FC236}">
                <a16:creationId xmlns:a16="http://schemas.microsoft.com/office/drawing/2014/main" id="{AA014166-9547-414F-8ED8-9B3752D61FEB}"/>
              </a:ext>
            </a:extLst>
          </p:cNvPr>
          <p:cNvPicPr>
            <a:picLocks noChangeAspect="1"/>
          </p:cNvPicPr>
          <p:nvPr/>
        </p:nvPicPr>
        <p:blipFill>
          <a:blip r:embed="rId3"/>
          <a:stretch>
            <a:fillRect/>
          </a:stretch>
        </p:blipFill>
        <p:spPr>
          <a:xfrm>
            <a:off x="838200" y="1962386"/>
            <a:ext cx="9848800" cy="1466614"/>
          </a:xfrm>
          <a:prstGeom prst="rect">
            <a:avLst/>
          </a:prstGeom>
        </p:spPr>
      </p:pic>
      <p:pic>
        <p:nvPicPr>
          <p:cNvPr id="10" name="Picture 9">
            <a:extLst>
              <a:ext uri="{FF2B5EF4-FFF2-40B4-BE49-F238E27FC236}">
                <a16:creationId xmlns:a16="http://schemas.microsoft.com/office/drawing/2014/main" id="{C843563E-1189-4CFB-85C3-054524EFEA34}"/>
              </a:ext>
            </a:extLst>
          </p:cNvPr>
          <p:cNvPicPr>
            <a:picLocks noChangeAspect="1"/>
          </p:cNvPicPr>
          <p:nvPr/>
        </p:nvPicPr>
        <p:blipFill>
          <a:blip r:embed="rId4"/>
          <a:stretch>
            <a:fillRect/>
          </a:stretch>
        </p:blipFill>
        <p:spPr>
          <a:xfrm>
            <a:off x="5042353" y="5536457"/>
            <a:ext cx="5053670" cy="956418"/>
          </a:xfrm>
          <a:prstGeom prst="rect">
            <a:avLst/>
          </a:prstGeom>
        </p:spPr>
      </p:pic>
      <p:sp>
        <p:nvSpPr>
          <p:cNvPr id="3" name="TextBox 2">
            <a:extLst>
              <a:ext uri="{FF2B5EF4-FFF2-40B4-BE49-F238E27FC236}">
                <a16:creationId xmlns:a16="http://schemas.microsoft.com/office/drawing/2014/main" id="{0A011F48-1133-A55F-5DE8-1109CBBAF585}"/>
              </a:ext>
            </a:extLst>
          </p:cNvPr>
          <p:cNvSpPr txBox="1"/>
          <p:nvPr/>
        </p:nvSpPr>
        <p:spPr>
          <a:xfrm>
            <a:off x="3558073" y="6458649"/>
            <a:ext cx="984430" cy="369332"/>
          </a:xfrm>
          <a:prstGeom prst="rect">
            <a:avLst/>
          </a:prstGeom>
          <a:noFill/>
        </p:spPr>
        <p:txBody>
          <a:bodyPr wrap="square">
            <a:spAutoFit/>
          </a:bodyPr>
          <a:lstStyle/>
          <a:p>
            <a:r>
              <a:rPr lang="en-GB" b="0" i="0" dirty="0">
                <a:solidFill>
                  <a:srgbClr val="374151"/>
                </a:solidFill>
                <a:effectLst/>
                <a:latin typeface="Söhne"/>
              </a:rPr>
              <a:t>path</a:t>
            </a:r>
            <a:endParaRPr lang="en-US" dirty="0"/>
          </a:p>
        </p:txBody>
      </p:sp>
      <p:pic>
        <p:nvPicPr>
          <p:cNvPr id="4" name="Picture 3">
            <a:extLst>
              <a:ext uri="{FF2B5EF4-FFF2-40B4-BE49-F238E27FC236}">
                <a16:creationId xmlns:a16="http://schemas.microsoft.com/office/drawing/2014/main" id="{4BEECE65-CAA2-1203-6FD1-0A50F8769D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65837" y="6428630"/>
            <a:ext cx="429370" cy="4293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180633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E40637-05A9-4D8D-A6A4-BA896E684C61}"/>
              </a:ext>
            </a:extLst>
          </p:cNvPr>
          <p:cNvSpPr>
            <a:spLocks noGrp="1"/>
          </p:cNvSpPr>
          <p:nvPr>
            <p:ph type="title"/>
          </p:nvPr>
        </p:nvSpPr>
        <p:spPr/>
        <p:txBody>
          <a:bodyPr/>
          <a:lstStyle/>
          <a:p>
            <a:r>
              <a:rPr lang="en-US" dirty="0"/>
              <a:t>Adding a new path (</a:t>
            </a:r>
            <a:r>
              <a:rPr lang="en-US" dirty="0">
                <a:solidFill>
                  <a:srgbClr val="FF0000"/>
                </a:solidFill>
                <a:latin typeface="OCRB" panose="020B0609020202020204" pitchFamily="49" charset="0"/>
              </a:rPr>
              <a:t>export</a:t>
            </a:r>
            <a:r>
              <a:rPr lang="en-US" dirty="0"/>
              <a:t>)</a:t>
            </a:r>
          </a:p>
        </p:txBody>
      </p:sp>
      <p:pic>
        <p:nvPicPr>
          <p:cNvPr id="5" name="Picture 4">
            <a:extLst>
              <a:ext uri="{FF2B5EF4-FFF2-40B4-BE49-F238E27FC236}">
                <a16:creationId xmlns:a16="http://schemas.microsoft.com/office/drawing/2014/main" id="{547AFC04-0255-46C3-ABC8-5EB3283450B5}"/>
              </a:ext>
            </a:extLst>
          </p:cNvPr>
          <p:cNvPicPr>
            <a:picLocks noChangeAspect="1"/>
          </p:cNvPicPr>
          <p:nvPr/>
        </p:nvPicPr>
        <p:blipFill>
          <a:blip r:embed="rId3"/>
          <a:stretch>
            <a:fillRect/>
          </a:stretch>
        </p:blipFill>
        <p:spPr>
          <a:xfrm>
            <a:off x="838199" y="1973454"/>
            <a:ext cx="9667267" cy="2024614"/>
          </a:xfrm>
          <a:prstGeom prst="rect">
            <a:avLst/>
          </a:prstGeom>
        </p:spPr>
      </p:pic>
      <p:sp>
        <p:nvSpPr>
          <p:cNvPr id="4" name="TextBox 3">
            <a:extLst>
              <a:ext uri="{FF2B5EF4-FFF2-40B4-BE49-F238E27FC236}">
                <a16:creationId xmlns:a16="http://schemas.microsoft.com/office/drawing/2014/main" id="{02E0C88B-935B-3B52-B632-D8AC9246C444}"/>
              </a:ext>
            </a:extLst>
          </p:cNvPr>
          <p:cNvSpPr txBox="1"/>
          <p:nvPr/>
        </p:nvSpPr>
        <p:spPr>
          <a:xfrm>
            <a:off x="1820848" y="5589723"/>
            <a:ext cx="9883472" cy="369332"/>
          </a:xfrm>
          <a:prstGeom prst="rect">
            <a:avLst/>
          </a:prstGeom>
          <a:noFill/>
        </p:spPr>
        <p:txBody>
          <a:bodyPr wrap="square">
            <a:spAutoFit/>
          </a:bodyPr>
          <a:lstStyle/>
          <a:p>
            <a:r>
              <a:rPr lang="en-GB" dirty="0" err="1">
                <a:latin typeface="OCRB" panose="020B0609020202020204" pitchFamily="49" charset="0"/>
              </a:rPr>
              <a:t>setx</a:t>
            </a:r>
            <a:r>
              <a:rPr lang="en-GB" dirty="0">
                <a:latin typeface="OCRB" panose="020B0609020202020204" pitchFamily="49" charset="0"/>
              </a:rPr>
              <a:t> path "%path%;C:\Program Files\Java\jdk1.8.0_202\bin" -m</a:t>
            </a:r>
            <a:endParaRPr lang="en-US" dirty="0">
              <a:latin typeface="OCRB" panose="020B0609020202020204" pitchFamily="49" charset="0"/>
            </a:endParaRPr>
          </a:p>
        </p:txBody>
      </p:sp>
      <p:pic>
        <p:nvPicPr>
          <p:cNvPr id="1026" name="Picture 2">
            <a:extLst>
              <a:ext uri="{FF2B5EF4-FFF2-40B4-BE49-F238E27FC236}">
                <a16:creationId xmlns:a16="http://schemas.microsoft.com/office/drawing/2014/main" id="{3E8E8C7A-1A7C-73DC-A9D9-E86DC948A70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199" y="5512327"/>
            <a:ext cx="524123" cy="5241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497720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05A1B-917A-4F18-A320-841B9C86490B}"/>
              </a:ext>
            </a:extLst>
          </p:cNvPr>
          <p:cNvSpPr>
            <a:spLocks noGrp="1"/>
          </p:cNvSpPr>
          <p:nvPr>
            <p:ph type="title"/>
          </p:nvPr>
        </p:nvSpPr>
        <p:spPr/>
        <p:txBody>
          <a:bodyPr/>
          <a:lstStyle/>
          <a:p>
            <a:r>
              <a:rPr lang="en-US" dirty="0"/>
              <a:t>Persisting the new path (</a:t>
            </a:r>
            <a:r>
              <a:rPr lang="en-US" dirty="0">
                <a:solidFill>
                  <a:srgbClr val="7030A0"/>
                </a:solidFill>
                <a:latin typeface="OCRB" panose="020B0609020202020204" pitchFamily="49" charset="0"/>
              </a:rPr>
              <a:t>.</a:t>
            </a:r>
            <a:r>
              <a:rPr lang="en-US" dirty="0" err="1">
                <a:solidFill>
                  <a:srgbClr val="7030A0"/>
                </a:solidFill>
                <a:latin typeface="OCRB" panose="020B0609020202020204" pitchFamily="49" charset="0"/>
              </a:rPr>
              <a:t>zshrc</a:t>
            </a:r>
            <a:r>
              <a:rPr lang="en-US" dirty="0"/>
              <a:t>) </a:t>
            </a:r>
          </a:p>
        </p:txBody>
      </p:sp>
      <p:pic>
        <p:nvPicPr>
          <p:cNvPr id="4" name="Picture 3">
            <a:extLst>
              <a:ext uri="{FF2B5EF4-FFF2-40B4-BE49-F238E27FC236}">
                <a16:creationId xmlns:a16="http://schemas.microsoft.com/office/drawing/2014/main" id="{127D9BD7-579A-4628-AE3F-40735B7D8974}"/>
              </a:ext>
            </a:extLst>
          </p:cNvPr>
          <p:cNvPicPr>
            <a:picLocks noChangeAspect="1"/>
          </p:cNvPicPr>
          <p:nvPr/>
        </p:nvPicPr>
        <p:blipFill>
          <a:blip r:embed="rId2"/>
          <a:stretch>
            <a:fillRect/>
          </a:stretch>
        </p:blipFill>
        <p:spPr>
          <a:xfrm>
            <a:off x="923620" y="1895105"/>
            <a:ext cx="7601830" cy="3717755"/>
          </a:xfrm>
          <a:prstGeom prst="rect">
            <a:avLst/>
          </a:prstGeom>
        </p:spPr>
      </p:pic>
      <p:sp>
        <p:nvSpPr>
          <p:cNvPr id="5" name="TextBox 4">
            <a:extLst>
              <a:ext uri="{FF2B5EF4-FFF2-40B4-BE49-F238E27FC236}">
                <a16:creationId xmlns:a16="http://schemas.microsoft.com/office/drawing/2014/main" id="{1512E97D-DAD4-40CE-8AAA-AEF3A06F2446}"/>
              </a:ext>
            </a:extLst>
          </p:cNvPr>
          <p:cNvSpPr txBox="1"/>
          <p:nvPr/>
        </p:nvSpPr>
        <p:spPr>
          <a:xfrm>
            <a:off x="5914417" y="5632611"/>
            <a:ext cx="2700291" cy="369332"/>
          </a:xfrm>
          <a:prstGeom prst="rect">
            <a:avLst/>
          </a:prstGeom>
          <a:noFill/>
        </p:spPr>
        <p:txBody>
          <a:bodyPr wrap="none" rtlCol="0">
            <a:spAutoFit/>
          </a:bodyPr>
          <a:lstStyle/>
          <a:p>
            <a:r>
              <a:rPr lang="en-GB" dirty="0"/>
              <a:t>we discuss the details later</a:t>
            </a:r>
            <a:endParaRPr lang="en-US" dirty="0"/>
          </a:p>
        </p:txBody>
      </p:sp>
    </p:spTree>
    <p:extLst>
      <p:ext uri="{BB962C8B-B14F-4D97-AF65-F5344CB8AC3E}">
        <p14:creationId xmlns:p14="http://schemas.microsoft.com/office/powerpoint/2010/main" val="324757617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Create folders and files</a:t>
            </a:r>
            <a:endParaRPr lang="en-US" dirty="0"/>
          </a:p>
        </p:txBody>
      </p:sp>
      <p:sp>
        <p:nvSpPr>
          <p:cNvPr id="4" name="Text Placeholder 3">
            <a:extLst>
              <a:ext uri="{FF2B5EF4-FFF2-40B4-BE49-F238E27FC236}">
                <a16:creationId xmlns:a16="http://schemas.microsoft.com/office/drawing/2014/main" id="{AD07F4E7-000B-D27D-1B1D-69CCCFC23F08}"/>
              </a:ext>
            </a:extLst>
          </p:cNvPr>
          <p:cNvSpPr>
            <a:spLocks noGrp="1"/>
          </p:cNvSpPr>
          <p:nvPr>
            <p:ph type="body" idx="1"/>
          </p:nvPr>
        </p:nvSpPr>
        <p:spPr/>
        <p:txBody>
          <a:bodyPr/>
          <a:lstStyle/>
          <a:p>
            <a:endParaRPr lang="en-US"/>
          </a:p>
        </p:txBody>
      </p:sp>
      <p:sp>
        <p:nvSpPr>
          <p:cNvPr id="2" name="Slide Number Placeholder 1"/>
          <p:cNvSpPr>
            <a:spLocks noGrp="1"/>
          </p:cNvSpPr>
          <p:nvPr>
            <p:ph type="sldNum" sz="quarter" idx="12"/>
          </p:nvPr>
        </p:nvSpPr>
        <p:spPr/>
        <p:txBody>
          <a:bodyPr/>
          <a:lstStyle/>
          <a:p>
            <a:pPr algn="ctr"/>
            <a:fld id="{00000000-1234-1234-1234-123412341234}" type="slidenum">
              <a:rPr lang="en" smtClean="0"/>
              <a:pPr algn="ctr"/>
              <a:t>36</a:t>
            </a:fld>
            <a:endParaRPr lang="en"/>
          </a:p>
        </p:txBody>
      </p:sp>
    </p:spTree>
    <p:extLst>
      <p:ext uri="{BB962C8B-B14F-4D97-AF65-F5344CB8AC3E}">
        <p14:creationId xmlns:p14="http://schemas.microsoft.com/office/powerpoint/2010/main" val="163595181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AB404E3-1F73-4DBA-8193-52C68114A257}"/>
              </a:ext>
            </a:extLst>
          </p:cNvPr>
          <p:cNvSpPr>
            <a:spLocks noGrp="1"/>
          </p:cNvSpPr>
          <p:nvPr>
            <p:ph type="title"/>
          </p:nvPr>
        </p:nvSpPr>
        <p:spPr/>
        <p:txBody>
          <a:bodyPr/>
          <a:lstStyle/>
          <a:p>
            <a:r>
              <a:rPr lang="en-GB" dirty="0"/>
              <a:t>Create folders (</a:t>
            </a:r>
            <a:r>
              <a:rPr lang="en-GB" dirty="0" err="1">
                <a:solidFill>
                  <a:srgbClr val="FF0000"/>
                </a:solidFill>
                <a:latin typeface="OCRB" panose="020B0609020202020204" pitchFamily="49" charset="0"/>
              </a:rPr>
              <a:t>mkdir</a:t>
            </a:r>
            <a:r>
              <a:rPr lang="en-GB" dirty="0"/>
              <a:t>)</a:t>
            </a:r>
            <a:endParaRPr lang="en-US" dirty="0"/>
          </a:p>
        </p:txBody>
      </p:sp>
      <p:pic>
        <p:nvPicPr>
          <p:cNvPr id="5" name="Picture 4">
            <a:extLst>
              <a:ext uri="{FF2B5EF4-FFF2-40B4-BE49-F238E27FC236}">
                <a16:creationId xmlns:a16="http://schemas.microsoft.com/office/drawing/2014/main" id="{C6CD59BC-2C00-4D24-9EB8-583C6503F7B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23139" y="1958124"/>
            <a:ext cx="1172533" cy="1172533"/>
          </a:xfrm>
          <a:prstGeom prst="rect">
            <a:avLst/>
          </a:prstGeom>
        </p:spPr>
      </p:pic>
      <p:pic>
        <p:nvPicPr>
          <p:cNvPr id="6" name="Picture 5">
            <a:extLst>
              <a:ext uri="{FF2B5EF4-FFF2-40B4-BE49-F238E27FC236}">
                <a16:creationId xmlns:a16="http://schemas.microsoft.com/office/drawing/2014/main" id="{5D9047A3-B53D-4B03-A619-26EA584D09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23139" y="3359974"/>
            <a:ext cx="1172533" cy="1172533"/>
          </a:xfrm>
          <a:prstGeom prst="rect">
            <a:avLst/>
          </a:prstGeom>
        </p:spPr>
      </p:pic>
      <p:sp>
        <p:nvSpPr>
          <p:cNvPr id="7" name="TextBox 6">
            <a:extLst>
              <a:ext uri="{FF2B5EF4-FFF2-40B4-BE49-F238E27FC236}">
                <a16:creationId xmlns:a16="http://schemas.microsoft.com/office/drawing/2014/main" id="{EF2844DE-3C98-4200-94E3-4144E52CF055}"/>
              </a:ext>
            </a:extLst>
          </p:cNvPr>
          <p:cNvSpPr txBox="1"/>
          <p:nvPr/>
        </p:nvSpPr>
        <p:spPr>
          <a:xfrm>
            <a:off x="9023138" y="3814598"/>
            <a:ext cx="1627412" cy="369332"/>
          </a:xfrm>
          <a:prstGeom prst="rect">
            <a:avLst/>
          </a:prstGeom>
          <a:noFill/>
        </p:spPr>
        <p:txBody>
          <a:bodyPr wrap="square" rtlCol="0">
            <a:spAutoFit/>
          </a:bodyPr>
          <a:lstStyle/>
          <a:p>
            <a:r>
              <a:rPr lang="en-US" dirty="0"/>
              <a:t>\</a:t>
            </a:r>
            <a:r>
              <a:rPr lang="en-US" dirty="0" err="1"/>
              <a:t>myfolder</a:t>
            </a:r>
            <a:endParaRPr lang="en-US" dirty="0"/>
          </a:p>
        </p:txBody>
      </p:sp>
      <p:pic>
        <p:nvPicPr>
          <p:cNvPr id="8" name="Picture 7">
            <a:extLst>
              <a:ext uri="{FF2B5EF4-FFF2-40B4-BE49-F238E27FC236}">
                <a16:creationId xmlns:a16="http://schemas.microsoft.com/office/drawing/2014/main" id="{9419C713-16B9-48BC-8E07-9AD20E5F09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23138" y="4820396"/>
            <a:ext cx="1172533" cy="1172533"/>
          </a:xfrm>
          <a:prstGeom prst="rect">
            <a:avLst/>
          </a:prstGeom>
        </p:spPr>
      </p:pic>
      <p:sp>
        <p:nvSpPr>
          <p:cNvPr id="9" name="TextBox 8">
            <a:extLst>
              <a:ext uri="{FF2B5EF4-FFF2-40B4-BE49-F238E27FC236}">
                <a16:creationId xmlns:a16="http://schemas.microsoft.com/office/drawing/2014/main" id="{EEAF8C0C-F014-4CEC-87C6-698EE00C131B}"/>
              </a:ext>
            </a:extLst>
          </p:cNvPr>
          <p:cNvSpPr txBox="1"/>
          <p:nvPr/>
        </p:nvSpPr>
        <p:spPr>
          <a:xfrm>
            <a:off x="9023138" y="5263132"/>
            <a:ext cx="2137571" cy="369332"/>
          </a:xfrm>
          <a:prstGeom prst="rect">
            <a:avLst/>
          </a:prstGeom>
          <a:noFill/>
        </p:spPr>
        <p:txBody>
          <a:bodyPr wrap="square" rtlCol="0">
            <a:spAutoFit/>
          </a:bodyPr>
          <a:lstStyle/>
          <a:p>
            <a:r>
              <a:rPr lang="en-US" dirty="0"/>
              <a:t>\</a:t>
            </a:r>
            <a:r>
              <a:rPr lang="en-US" dirty="0" err="1"/>
              <a:t>mysubfolder</a:t>
            </a:r>
            <a:endParaRPr lang="en-US" dirty="0"/>
          </a:p>
        </p:txBody>
      </p:sp>
      <p:cxnSp>
        <p:nvCxnSpPr>
          <p:cNvPr id="10" name="Straight Arrow Connector 9">
            <a:extLst>
              <a:ext uri="{FF2B5EF4-FFF2-40B4-BE49-F238E27FC236}">
                <a16:creationId xmlns:a16="http://schemas.microsoft.com/office/drawing/2014/main" id="{B941E172-42FC-4D64-814D-A00AFEFE7C4B}"/>
              </a:ext>
            </a:extLst>
          </p:cNvPr>
          <p:cNvCxnSpPr>
            <a:stCxn id="5" idx="2"/>
            <a:endCxn id="6" idx="0"/>
          </p:cNvCxnSpPr>
          <p:nvPr/>
        </p:nvCxnSpPr>
        <p:spPr>
          <a:xfrm>
            <a:off x="9609406" y="3130657"/>
            <a:ext cx="0" cy="2293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26B83369-5D73-4810-B2E4-DA9F65309A04}"/>
              </a:ext>
            </a:extLst>
          </p:cNvPr>
          <p:cNvCxnSpPr>
            <a:stCxn id="6" idx="2"/>
            <a:endCxn id="8" idx="0"/>
          </p:cNvCxnSpPr>
          <p:nvPr/>
        </p:nvCxnSpPr>
        <p:spPr>
          <a:xfrm flipH="1">
            <a:off x="9609405" y="4532507"/>
            <a:ext cx="1" cy="2878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C030EBA0-2481-4514-A32F-9A9F10024018}"/>
              </a:ext>
            </a:extLst>
          </p:cNvPr>
          <p:cNvSpPr txBox="1"/>
          <p:nvPr/>
        </p:nvSpPr>
        <p:spPr>
          <a:xfrm>
            <a:off x="9221240" y="2591563"/>
            <a:ext cx="1117251" cy="369332"/>
          </a:xfrm>
          <a:prstGeom prst="rect">
            <a:avLst/>
          </a:prstGeom>
          <a:noFill/>
        </p:spPr>
        <p:txBody>
          <a:bodyPr wrap="square" rtlCol="0">
            <a:spAutoFit/>
          </a:bodyPr>
          <a:lstStyle/>
          <a:p>
            <a:r>
              <a:rPr lang="en-US" dirty="0"/>
              <a:t>home</a:t>
            </a:r>
          </a:p>
        </p:txBody>
      </p:sp>
      <p:pic>
        <p:nvPicPr>
          <p:cNvPr id="13" name="Picture 12">
            <a:extLst>
              <a:ext uri="{FF2B5EF4-FFF2-40B4-BE49-F238E27FC236}">
                <a16:creationId xmlns:a16="http://schemas.microsoft.com/office/drawing/2014/main" id="{36D591DD-0DBD-46F2-AD96-23458469085D}"/>
              </a:ext>
            </a:extLst>
          </p:cNvPr>
          <p:cNvPicPr>
            <a:picLocks noChangeAspect="1"/>
          </p:cNvPicPr>
          <p:nvPr/>
        </p:nvPicPr>
        <p:blipFill>
          <a:blip r:embed="rId3"/>
          <a:stretch>
            <a:fillRect/>
          </a:stretch>
        </p:blipFill>
        <p:spPr>
          <a:xfrm>
            <a:off x="901463" y="2946304"/>
            <a:ext cx="6949142" cy="1839479"/>
          </a:xfrm>
          <a:prstGeom prst="rect">
            <a:avLst/>
          </a:prstGeom>
        </p:spPr>
      </p:pic>
      <p:cxnSp>
        <p:nvCxnSpPr>
          <p:cNvPr id="14" name="Straight Arrow Connector 13">
            <a:extLst>
              <a:ext uri="{FF2B5EF4-FFF2-40B4-BE49-F238E27FC236}">
                <a16:creationId xmlns:a16="http://schemas.microsoft.com/office/drawing/2014/main" id="{4149A012-E655-49FA-BFED-CD3E646648D3}"/>
              </a:ext>
            </a:extLst>
          </p:cNvPr>
          <p:cNvCxnSpPr>
            <a:endCxn id="6" idx="1"/>
          </p:cNvCxnSpPr>
          <p:nvPr/>
        </p:nvCxnSpPr>
        <p:spPr>
          <a:xfrm flipV="1">
            <a:off x="5685688" y="3946241"/>
            <a:ext cx="3337451" cy="480221"/>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2" name="TextBox 1">
            <a:extLst>
              <a:ext uri="{FF2B5EF4-FFF2-40B4-BE49-F238E27FC236}">
                <a16:creationId xmlns:a16="http://schemas.microsoft.com/office/drawing/2014/main" id="{09403D06-C4B6-7449-C018-4066312E81FE}"/>
              </a:ext>
            </a:extLst>
          </p:cNvPr>
          <p:cNvSpPr txBox="1"/>
          <p:nvPr/>
        </p:nvSpPr>
        <p:spPr>
          <a:xfrm>
            <a:off x="3558073" y="6458649"/>
            <a:ext cx="984430" cy="369332"/>
          </a:xfrm>
          <a:prstGeom prst="rect">
            <a:avLst/>
          </a:prstGeom>
          <a:noFill/>
        </p:spPr>
        <p:txBody>
          <a:bodyPr wrap="square">
            <a:spAutoFit/>
          </a:bodyPr>
          <a:lstStyle/>
          <a:p>
            <a:r>
              <a:rPr lang="en-GB" b="0" i="0" dirty="0" err="1">
                <a:solidFill>
                  <a:srgbClr val="374151"/>
                </a:solidFill>
                <a:effectLst/>
                <a:latin typeface="OCRB" panose="020B0609020202020204" pitchFamily="49" charset="0"/>
              </a:rPr>
              <a:t>mkdir</a:t>
            </a:r>
            <a:endParaRPr lang="en-US" dirty="0">
              <a:latin typeface="OCRB" panose="020B0609020202020204" pitchFamily="49" charset="0"/>
            </a:endParaRPr>
          </a:p>
        </p:txBody>
      </p:sp>
      <p:pic>
        <p:nvPicPr>
          <p:cNvPr id="3" name="Picture 2">
            <a:extLst>
              <a:ext uri="{FF2B5EF4-FFF2-40B4-BE49-F238E27FC236}">
                <a16:creationId xmlns:a16="http://schemas.microsoft.com/office/drawing/2014/main" id="{D79B3E74-C818-B457-0EAF-8D29A7621FF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65837" y="6428630"/>
            <a:ext cx="429370" cy="4293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145895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C6EC05-5ABF-49F6-9344-D765E8D234FE}"/>
              </a:ext>
            </a:extLst>
          </p:cNvPr>
          <p:cNvSpPr>
            <a:spLocks noGrp="1"/>
          </p:cNvSpPr>
          <p:nvPr>
            <p:ph type="title"/>
          </p:nvPr>
        </p:nvSpPr>
        <p:spPr/>
        <p:txBody>
          <a:bodyPr/>
          <a:lstStyle/>
          <a:p>
            <a:r>
              <a:rPr lang="en-US" dirty="0"/>
              <a:t>Delete folders (</a:t>
            </a:r>
            <a:r>
              <a:rPr lang="en-US" dirty="0" err="1">
                <a:solidFill>
                  <a:srgbClr val="FF0000"/>
                </a:solidFill>
                <a:latin typeface="OCRB" panose="020B0609020202020204" pitchFamily="49" charset="0"/>
              </a:rPr>
              <a:t>rmdir</a:t>
            </a:r>
            <a:r>
              <a:rPr lang="en-US" dirty="0"/>
              <a:t>)</a:t>
            </a:r>
          </a:p>
        </p:txBody>
      </p:sp>
      <p:pic>
        <p:nvPicPr>
          <p:cNvPr id="3" name="Picture 2">
            <a:extLst>
              <a:ext uri="{FF2B5EF4-FFF2-40B4-BE49-F238E27FC236}">
                <a16:creationId xmlns:a16="http://schemas.microsoft.com/office/drawing/2014/main" id="{F3DBBD3E-32DF-456B-9917-C80743196127}"/>
              </a:ext>
            </a:extLst>
          </p:cNvPr>
          <p:cNvPicPr>
            <a:picLocks noChangeAspect="1"/>
          </p:cNvPicPr>
          <p:nvPr/>
        </p:nvPicPr>
        <p:blipFill>
          <a:blip r:embed="rId2"/>
          <a:stretch>
            <a:fillRect/>
          </a:stretch>
        </p:blipFill>
        <p:spPr>
          <a:xfrm>
            <a:off x="838200" y="2329104"/>
            <a:ext cx="6461369" cy="1775278"/>
          </a:xfrm>
          <a:prstGeom prst="rect">
            <a:avLst/>
          </a:prstGeom>
        </p:spPr>
      </p:pic>
      <p:sp>
        <p:nvSpPr>
          <p:cNvPr id="4" name="TextBox 3">
            <a:extLst>
              <a:ext uri="{FF2B5EF4-FFF2-40B4-BE49-F238E27FC236}">
                <a16:creationId xmlns:a16="http://schemas.microsoft.com/office/drawing/2014/main" id="{60A7E430-0977-663A-9213-F28F732F6F7E}"/>
              </a:ext>
            </a:extLst>
          </p:cNvPr>
          <p:cNvSpPr txBox="1"/>
          <p:nvPr/>
        </p:nvSpPr>
        <p:spPr>
          <a:xfrm>
            <a:off x="3558073" y="6458649"/>
            <a:ext cx="984430" cy="369332"/>
          </a:xfrm>
          <a:prstGeom prst="rect">
            <a:avLst/>
          </a:prstGeom>
          <a:noFill/>
        </p:spPr>
        <p:txBody>
          <a:bodyPr wrap="square">
            <a:spAutoFit/>
          </a:bodyPr>
          <a:lstStyle/>
          <a:p>
            <a:r>
              <a:rPr lang="en-GB" b="0" i="0" dirty="0" err="1">
                <a:solidFill>
                  <a:srgbClr val="374151"/>
                </a:solidFill>
                <a:effectLst/>
                <a:latin typeface="Söhne"/>
              </a:rPr>
              <a:t>rmdir</a:t>
            </a:r>
            <a:endParaRPr lang="en-US" dirty="0"/>
          </a:p>
        </p:txBody>
      </p:sp>
      <p:pic>
        <p:nvPicPr>
          <p:cNvPr id="5" name="Picture 4">
            <a:extLst>
              <a:ext uri="{FF2B5EF4-FFF2-40B4-BE49-F238E27FC236}">
                <a16:creationId xmlns:a16="http://schemas.microsoft.com/office/drawing/2014/main" id="{46963E1C-715D-E8FA-2D64-D4CF236800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65837" y="6428630"/>
            <a:ext cx="429370" cy="4293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332688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AA190F-F498-4579-95E4-32C5315856A7}"/>
              </a:ext>
            </a:extLst>
          </p:cNvPr>
          <p:cNvSpPr>
            <a:spLocks noGrp="1"/>
          </p:cNvSpPr>
          <p:nvPr>
            <p:ph type="title"/>
          </p:nvPr>
        </p:nvSpPr>
        <p:spPr/>
        <p:txBody>
          <a:bodyPr/>
          <a:lstStyle/>
          <a:p>
            <a:r>
              <a:rPr lang="en-GB" dirty="0"/>
              <a:t>Create a new text file </a:t>
            </a:r>
            <a:r>
              <a:rPr lang="en-US" dirty="0"/>
              <a:t>(</a:t>
            </a:r>
            <a:r>
              <a:rPr lang="en-US" dirty="0">
                <a:solidFill>
                  <a:srgbClr val="FF0000"/>
                </a:solidFill>
                <a:latin typeface="OCRB" panose="020B0609020202020204" pitchFamily="49" charset="0"/>
              </a:rPr>
              <a:t>echo</a:t>
            </a:r>
            <a:r>
              <a:rPr lang="en-US" dirty="0"/>
              <a:t>)</a:t>
            </a:r>
          </a:p>
        </p:txBody>
      </p:sp>
      <p:sp>
        <p:nvSpPr>
          <p:cNvPr id="12" name="Flowchart: Document 11">
            <a:extLst>
              <a:ext uri="{FF2B5EF4-FFF2-40B4-BE49-F238E27FC236}">
                <a16:creationId xmlns:a16="http://schemas.microsoft.com/office/drawing/2014/main" id="{5D6727BE-BDDB-4E4D-8619-18D4743067EF}"/>
              </a:ext>
            </a:extLst>
          </p:cNvPr>
          <p:cNvSpPr/>
          <p:nvPr/>
        </p:nvSpPr>
        <p:spPr>
          <a:xfrm>
            <a:off x="8189005" y="4401316"/>
            <a:ext cx="790426" cy="715885"/>
          </a:xfrm>
          <a:prstGeom prst="flowChart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hello world</a:t>
            </a:r>
          </a:p>
        </p:txBody>
      </p:sp>
      <p:sp>
        <p:nvSpPr>
          <p:cNvPr id="13" name="TextBox 12">
            <a:extLst>
              <a:ext uri="{FF2B5EF4-FFF2-40B4-BE49-F238E27FC236}">
                <a16:creationId xmlns:a16="http://schemas.microsoft.com/office/drawing/2014/main" id="{7ED388DF-4B0D-4913-93D9-823891035961}"/>
              </a:ext>
            </a:extLst>
          </p:cNvPr>
          <p:cNvSpPr txBox="1"/>
          <p:nvPr/>
        </p:nvSpPr>
        <p:spPr>
          <a:xfrm>
            <a:off x="8994354" y="4515813"/>
            <a:ext cx="1962752" cy="369332"/>
          </a:xfrm>
          <a:prstGeom prst="rect">
            <a:avLst/>
          </a:prstGeom>
          <a:noFill/>
        </p:spPr>
        <p:txBody>
          <a:bodyPr wrap="square" rtlCol="0">
            <a:spAutoFit/>
          </a:bodyPr>
          <a:lstStyle/>
          <a:p>
            <a:r>
              <a:rPr lang="en-US" dirty="0"/>
              <a:t>my_first_file.txt</a:t>
            </a:r>
          </a:p>
        </p:txBody>
      </p:sp>
      <p:pic>
        <p:nvPicPr>
          <p:cNvPr id="14" name="Picture 13">
            <a:extLst>
              <a:ext uri="{FF2B5EF4-FFF2-40B4-BE49-F238E27FC236}">
                <a16:creationId xmlns:a16="http://schemas.microsoft.com/office/drawing/2014/main" id="{1A746A7D-D0A9-4E01-A685-AFABCE34A2A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89005" y="1708884"/>
            <a:ext cx="1016456" cy="1016456"/>
          </a:xfrm>
          <a:prstGeom prst="rect">
            <a:avLst/>
          </a:prstGeom>
        </p:spPr>
      </p:pic>
      <p:pic>
        <p:nvPicPr>
          <p:cNvPr id="15" name="Picture 14">
            <a:extLst>
              <a:ext uri="{FF2B5EF4-FFF2-40B4-BE49-F238E27FC236}">
                <a16:creationId xmlns:a16="http://schemas.microsoft.com/office/drawing/2014/main" id="{D1ACABCC-1B28-4C35-AEE6-89938BC3EDC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89005" y="3013204"/>
            <a:ext cx="1016456" cy="1016456"/>
          </a:xfrm>
          <a:prstGeom prst="rect">
            <a:avLst/>
          </a:prstGeom>
        </p:spPr>
      </p:pic>
      <p:sp>
        <p:nvSpPr>
          <p:cNvPr id="16" name="TextBox 15">
            <a:extLst>
              <a:ext uri="{FF2B5EF4-FFF2-40B4-BE49-F238E27FC236}">
                <a16:creationId xmlns:a16="http://schemas.microsoft.com/office/drawing/2014/main" id="{D87A350D-489E-4E46-AC95-FB918ED67136}"/>
              </a:ext>
            </a:extLst>
          </p:cNvPr>
          <p:cNvSpPr txBox="1"/>
          <p:nvPr/>
        </p:nvSpPr>
        <p:spPr>
          <a:xfrm>
            <a:off x="8203574" y="3381750"/>
            <a:ext cx="1363278" cy="369332"/>
          </a:xfrm>
          <a:prstGeom prst="rect">
            <a:avLst/>
          </a:prstGeom>
          <a:noFill/>
        </p:spPr>
        <p:txBody>
          <a:bodyPr wrap="square" rtlCol="0">
            <a:spAutoFit/>
          </a:bodyPr>
          <a:lstStyle/>
          <a:p>
            <a:r>
              <a:rPr lang="en-US" dirty="0"/>
              <a:t>\</a:t>
            </a:r>
            <a:r>
              <a:rPr lang="en-US" dirty="0" err="1"/>
              <a:t>myfolder</a:t>
            </a:r>
            <a:endParaRPr lang="en-US" dirty="0"/>
          </a:p>
        </p:txBody>
      </p:sp>
      <p:cxnSp>
        <p:nvCxnSpPr>
          <p:cNvPr id="17" name="Straight Arrow Connector 16">
            <a:extLst>
              <a:ext uri="{FF2B5EF4-FFF2-40B4-BE49-F238E27FC236}">
                <a16:creationId xmlns:a16="http://schemas.microsoft.com/office/drawing/2014/main" id="{B4931C54-6C15-42A8-ACBB-CCDAA2D191CB}"/>
              </a:ext>
            </a:extLst>
          </p:cNvPr>
          <p:cNvCxnSpPr>
            <a:stCxn id="14" idx="2"/>
            <a:endCxn id="15" idx="0"/>
          </p:cNvCxnSpPr>
          <p:nvPr/>
        </p:nvCxnSpPr>
        <p:spPr>
          <a:xfrm>
            <a:off x="8697233" y="2725340"/>
            <a:ext cx="0" cy="2878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A5B9F48B-C041-4FE2-A262-0CAACD56FC5E}"/>
              </a:ext>
            </a:extLst>
          </p:cNvPr>
          <p:cNvCxnSpPr>
            <a:cxnSpLocks/>
          </p:cNvCxnSpPr>
          <p:nvPr/>
        </p:nvCxnSpPr>
        <p:spPr>
          <a:xfrm flipH="1">
            <a:off x="8584218" y="3928855"/>
            <a:ext cx="9846" cy="3595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A5593F86-C756-4E3F-92BE-EA283F20B56B}"/>
              </a:ext>
            </a:extLst>
          </p:cNvPr>
          <p:cNvSpPr txBox="1"/>
          <p:nvPr/>
        </p:nvSpPr>
        <p:spPr>
          <a:xfrm>
            <a:off x="8189005" y="2112932"/>
            <a:ext cx="1363277" cy="369332"/>
          </a:xfrm>
          <a:prstGeom prst="rect">
            <a:avLst/>
          </a:prstGeom>
          <a:noFill/>
        </p:spPr>
        <p:txBody>
          <a:bodyPr wrap="square" rtlCol="0">
            <a:spAutoFit/>
          </a:bodyPr>
          <a:lstStyle/>
          <a:p>
            <a:r>
              <a:rPr lang="en-US" dirty="0"/>
              <a:t>\user home</a:t>
            </a:r>
          </a:p>
        </p:txBody>
      </p:sp>
      <p:pic>
        <p:nvPicPr>
          <p:cNvPr id="24" name="Picture 23">
            <a:extLst>
              <a:ext uri="{FF2B5EF4-FFF2-40B4-BE49-F238E27FC236}">
                <a16:creationId xmlns:a16="http://schemas.microsoft.com/office/drawing/2014/main" id="{1A9C1DDE-2709-47A5-9409-BA7A194CE850}"/>
              </a:ext>
            </a:extLst>
          </p:cNvPr>
          <p:cNvPicPr>
            <a:picLocks noChangeAspect="1"/>
          </p:cNvPicPr>
          <p:nvPr/>
        </p:nvPicPr>
        <p:blipFill>
          <a:blip r:embed="rId3"/>
          <a:stretch>
            <a:fillRect/>
          </a:stretch>
        </p:blipFill>
        <p:spPr>
          <a:xfrm>
            <a:off x="838199" y="2297598"/>
            <a:ext cx="6716833" cy="942713"/>
          </a:xfrm>
          <a:prstGeom prst="rect">
            <a:avLst/>
          </a:prstGeom>
        </p:spPr>
      </p:pic>
      <p:pic>
        <p:nvPicPr>
          <p:cNvPr id="26" name="Picture 25">
            <a:extLst>
              <a:ext uri="{FF2B5EF4-FFF2-40B4-BE49-F238E27FC236}">
                <a16:creationId xmlns:a16="http://schemas.microsoft.com/office/drawing/2014/main" id="{26D326CD-1B00-404F-889B-F52B129CB40A}"/>
              </a:ext>
            </a:extLst>
          </p:cNvPr>
          <p:cNvPicPr>
            <a:picLocks noChangeAspect="1"/>
          </p:cNvPicPr>
          <p:nvPr/>
        </p:nvPicPr>
        <p:blipFill>
          <a:blip r:embed="rId4"/>
          <a:stretch>
            <a:fillRect/>
          </a:stretch>
        </p:blipFill>
        <p:spPr>
          <a:xfrm>
            <a:off x="838199" y="3991837"/>
            <a:ext cx="5584631" cy="822439"/>
          </a:xfrm>
          <a:prstGeom prst="rect">
            <a:avLst/>
          </a:prstGeom>
        </p:spPr>
      </p:pic>
      <p:sp>
        <p:nvSpPr>
          <p:cNvPr id="28" name="TextBox 27">
            <a:extLst>
              <a:ext uri="{FF2B5EF4-FFF2-40B4-BE49-F238E27FC236}">
                <a16:creationId xmlns:a16="http://schemas.microsoft.com/office/drawing/2014/main" id="{8D629C5E-7E76-4CBB-BA03-809BA5DF65F7}"/>
              </a:ext>
            </a:extLst>
          </p:cNvPr>
          <p:cNvSpPr txBox="1"/>
          <p:nvPr/>
        </p:nvSpPr>
        <p:spPr>
          <a:xfrm>
            <a:off x="832493" y="3622505"/>
            <a:ext cx="3585309" cy="369332"/>
          </a:xfrm>
          <a:prstGeom prst="rect">
            <a:avLst/>
          </a:prstGeom>
          <a:solidFill>
            <a:schemeClr val="accent4"/>
          </a:solidFill>
        </p:spPr>
        <p:txBody>
          <a:bodyPr wrap="square">
            <a:spAutoFit/>
          </a:bodyPr>
          <a:lstStyle/>
          <a:p>
            <a:r>
              <a:rPr lang="en-GB" dirty="0"/>
              <a:t>Show the content of the file</a:t>
            </a:r>
            <a:endParaRPr lang="en-US" dirty="0"/>
          </a:p>
        </p:txBody>
      </p:sp>
    </p:spTree>
    <p:extLst>
      <p:ext uri="{BB962C8B-B14F-4D97-AF65-F5344CB8AC3E}">
        <p14:creationId xmlns:p14="http://schemas.microsoft.com/office/powerpoint/2010/main" val="1279148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1C159DE2-C218-3FA2-8FA4-88C586E6C0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4450"/>
            <a:ext cx="12192000" cy="6769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606593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Create a file (</a:t>
            </a:r>
            <a:r>
              <a:rPr lang="en-US" dirty="0" err="1">
                <a:solidFill>
                  <a:srgbClr val="FF0000"/>
                </a:solidFill>
                <a:latin typeface="OCRB" panose="020B0609020202020204" pitchFamily="49" charset="0"/>
              </a:rPr>
              <a:t>leafpad</a:t>
            </a:r>
            <a:r>
              <a:rPr lang="en-US" dirty="0"/>
              <a:t>)</a:t>
            </a:r>
          </a:p>
        </p:txBody>
      </p:sp>
      <p:sp>
        <p:nvSpPr>
          <p:cNvPr id="3" name="Slide Number Placeholder 2"/>
          <p:cNvSpPr>
            <a:spLocks noGrp="1"/>
          </p:cNvSpPr>
          <p:nvPr>
            <p:ph type="sldNum" sz="quarter" idx="12"/>
          </p:nvPr>
        </p:nvSpPr>
        <p:spPr/>
        <p:txBody>
          <a:bodyPr/>
          <a:lstStyle/>
          <a:p>
            <a:fld id="{E24DD715-7292-4FAD-A484-09D5D92FAB07}" type="slidenum">
              <a:rPr lang="en-US" smtClean="0"/>
              <a:t>40</a:t>
            </a:fld>
            <a:endParaRPr lang="en-US"/>
          </a:p>
        </p:txBody>
      </p:sp>
      <p:pic>
        <p:nvPicPr>
          <p:cNvPr id="4" name="Picture 3"/>
          <p:cNvPicPr>
            <a:picLocks noChangeAspect="1"/>
          </p:cNvPicPr>
          <p:nvPr/>
        </p:nvPicPr>
        <p:blipFill>
          <a:blip r:embed="rId2"/>
          <a:stretch>
            <a:fillRect/>
          </a:stretch>
        </p:blipFill>
        <p:spPr>
          <a:xfrm>
            <a:off x="899208" y="1868943"/>
            <a:ext cx="9462820" cy="2908705"/>
          </a:xfrm>
          <a:prstGeom prst="rect">
            <a:avLst/>
          </a:prstGeom>
        </p:spPr>
      </p:pic>
      <p:sp>
        <p:nvSpPr>
          <p:cNvPr id="5" name="TextBox 4">
            <a:extLst>
              <a:ext uri="{FF2B5EF4-FFF2-40B4-BE49-F238E27FC236}">
                <a16:creationId xmlns:a16="http://schemas.microsoft.com/office/drawing/2014/main" id="{9F1DF13F-EC40-35C4-A566-AAB544667D82}"/>
              </a:ext>
            </a:extLst>
          </p:cNvPr>
          <p:cNvSpPr txBox="1"/>
          <p:nvPr/>
        </p:nvSpPr>
        <p:spPr>
          <a:xfrm>
            <a:off x="6971323" y="2110707"/>
            <a:ext cx="1990930" cy="369332"/>
          </a:xfrm>
          <a:prstGeom prst="rect">
            <a:avLst/>
          </a:prstGeom>
          <a:solidFill>
            <a:schemeClr val="accent4">
              <a:lumMod val="20000"/>
              <a:lumOff val="80000"/>
            </a:schemeClr>
          </a:solidFill>
        </p:spPr>
        <p:txBody>
          <a:bodyPr wrap="none" rtlCol="0">
            <a:spAutoFit/>
          </a:bodyPr>
          <a:lstStyle/>
          <a:p>
            <a:r>
              <a:rPr lang="en-US" dirty="0"/>
              <a:t>or </a:t>
            </a:r>
            <a:r>
              <a:rPr lang="en-US" dirty="0">
                <a:solidFill>
                  <a:schemeClr val="accent6"/>
                </a:solidFill>
                <a:latin typeface="OCRB" panose="020B0609020202020204" pitchFamily="49" charset="0"/>
              </a:rPr>
              <a:t>nano</a:t>
            </a:r>
            <a:r>
              <a:rPr lang="en-US" dirty="0"/>
              <a:t> command</a:t>
            </a:r>
          </a:p>
        </p:txBody>
      </p:sp>
    </p:spTree>
    <p:extLst>
      <p:ext uri="{BB962C8B-B14F-4D97-AF65-F5344CB8AC3E}">
        <p14:creationId xmlns:p14="http://schemas.microsoft.com/office/powerpoint/2010/main" val="426631833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File Copy &amp; Deletion</a:t>
            </a:r>
          </a:p>
        </p:txBody>
      </p:sp>
      <p:sp>
        <p:nvSpPr>
          <p:cNvPr id="2" name="Text Placeholder 1">
            <a:extLst>
              <a:ext uri="{FF2B5EF4-FFF2-40B4-BE49-F238E27FC236}">
                <a16:creationId xmlns:a16="http://schemas.microsoft.com/office/drawing/2014/main" id="{82EC77BB-E0B9-9C20-08F8-AA7F71C835A6}"/>
              </a:ext>
            </a:extLst>
          </p:cNvPr>
          <p:cNvSpPr>
            <a:spLocks noGrp="1"/>
          </p:cNvSpPr>
          <p:nvPr>
            <p:ph type="body" idx="1"/>
          </p:nvPr>
        </p:nvSpPr>
        <p:spPr/>
        <p:txBody>
          <a:bodyPr/>
          <a:lstStyle/>
          <a:p>
            <a:endParaRPr lang="en-US"/>
          </a:p>
        </p:txBody>
      </p:sp>
      <p:sp>
        <p:nvSpPr>
          <p:cNvPr id="3" name="Slide Number Placeholder 2"/>
          <p:cNvSpPr>
            <a:spLocks noGrp="1"/>
          </p:cNvSpPr>
          <p:nvPr>
            <p:ph type="sldNum" sz="quarter" idx="12"/>
          </p:nvPr>
        </p:nvSpPr>
        <p:spPr/>
        <p:txBody>
          <a:bodyPr/>
          <a:lstStyle/>
          <a:p>
            <a:fld id="{E24DD715-7292-4FAD-A484-09D5D92FAB07}" type="slidenum">
              <a:rPr lang="en-US" smtClean="0"/>
              <a:t>41</a:t>
            </a:fld>
            <a:endParaRPr lang="en-US"/>
          </a:p>
        </p:txBody>
      </p:sp>
    </p:spTree>
    <p:extLst>
      <p:ext uri="{BB962C8B-B14F-4D97-AF65-F5344CB8AC3E}">
        <p14:creationId xmlns:p14="http://schemas.microsoft.com/office/powerpoint/2010/main" val="366503801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Copy a file (</a:t>
            </a:r>
            <a:r>
              <a:rPr lang="en-US" dirty="0">
                <a:solidFill>
                  <a:srgbClr val="FF0000"/>
                </a:solidFill>
                <a:latin typeface="OCRB" panose="020B0609020202020204" pitchFamily="49" charset="0"/>
              </a:rPr>
              <a:t>cp</a:t>
            </a:r>
            <a:r>
              <a:rPr lang="en-US" dirty="0"/>
              <a:t>)</a:t>
            </a:r>
          </a:p>
        </p:txBody>
      </p:sp>
      <p:pic>
        <p:nvPicPr>
          <p:cNvPr id="6" name="Picture 5"/>
          <p:cNvPicPr>
            <a:picLocks noChangeAspect="1"/>
          </p:cNvPicPr>
          <p:nvPr/>
        </p:nvPicPr>
        <p:blipFill>
          <a:blip r:embed="rId2"/>
          <a:stretch>
            <a:fillRect/>
          </a:stretch>
        </p:blipFill>
        <p:spPr>
          <a:xfrm>
            <a:off x="995351" y="2416217"/>
            <a:ext cx="9624953" cy="1278068"/>
          </a:xfrm>
          <a:prstGeom prst="rect">
            <a:avLst/>
          </a:prstGeom>
        </p:spPr>
      </p:pic>
      <p:sp>
        <p:nvSpPr>
          <p:cNvPr id="4" name="TextBox 3">
            <a:extLst>
              <a:ext uri="{FF2B5EF4-FFF2-40B4-BE49-F238E27FC236}">
                <a16:creationId xmlns:a16="http://schemas.microsoft.com/office/drawing/2014/main" id="{91703EDD-7444-D74F-C0FB-F56B9ED481C4}"/>
              </a:ext>
            </a:extLst>
          </p:cNvPr>
          <p:cNvSpPr txBox="1"/>
          <p:nvPr/>
        </p:nvSpPr>
        <p:spPr>
          <a:xfrm>
            <a:off x="3676060" y="6399786"/>
            <a:ext cx="984430" cy="369332"/>
          </a:xfrm>
          <a:prstGeom prst="rect">
            <a:avLst/>
          </a:prstGeom>
          <a:noFill/>
        </p:spPr>
        <p:txBody>
          <a:bodyPr wrap="square">
            <a:spAutoFit/>
          </a:bodyPr>
          <a:lstStyle/>
          <a:p>
            <a:r>
              <a:rPr lang="en-GB" b="0" i="0" dirty="0">
                <a:solidFill>
                  <a:srgbClr val="374151"/>
                </a:solidFill>
                <a:effectLst/>
                <a:latin typeface="OCRB" panose="020B0609020202020204" pitchFamily="49" charset="0"/>
              </a:rPr>
              <a:t>copy</a:t>
            </a:r>
            <a:endParaRPr lang="en-US" dirty="0">
              <a:latin typeface="OCRB" panose="020B0609020202020204" pitchFamily="49" charset="0"/>
            </a:endParaRPr>
          </a:p>
        </p:txBody>
      </p:sp>
      <p:pic>
        <p:nvPicPr>
          <p:cNvPr id="5" name="Picture 4">
            <a:extLst>
              <a:ext uri="{FF2B5EF4-FFF2-40B4-BE49-F238E27FC236}">
                <a16:creationId xmlns:a16="http://schemas.microsoft.com/office/drawing/2014/main" id="{1CA21D50-A7A0-E30D-7618-2411ED1E75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83824" y="6369767"/>
            <a:ext cx="429370" cy="4293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662310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Copy a file to a different location</a:t>
            </a:r>
          </a:p>
        </p:txBody>
      </p:sp>
      <p:sp>
        <p:nvSpPr>
          <p:cNvPr id="3" name="Slide Number Placeholder 2"/>
          <p:cNvSpPr>
            <a:spLocks noGrp="1"/>
          </p:cNvSpPr>
          <p:nvPr>
            <p:ph type="sldNum" sz="quarter" idx="12"/>
          </p:nvPr>
        </p:nvSpPr>
        <p:spPr/>
        <p:txBody>
          <a:bodyPr/>
          <a:lstStyle/>
          <a:p>
            <a:fld id="{E24DD715-7292-4FAD-A484-09D5D92FAB07}" type="slidenum">
              <a:rPr lang="en-US" smtClean="0"/>
              <a:t>43</a:t>
            </a:fld>
            <a:endParaRPr lang="en-US"/>
          </a:p>
        </p:txBody>
      </p:sp>
      <p:pic>
        <p:nvPicPr>
          <p:cNvPr id="5" name="Picture 4"/>
          <p:cNvPicPr>
            <a:picLocks noChangeAspect="1"/>
          </p:cNvPicPr>
          <p:nvPr/>
        </p:nvPicPr>
        <p:blipFill>
          <a:blip r:embed="rId2"/>
          <a:stretch>
            <a:fillRect/>
          </a:stretch>
        </p:blipFill>
        <p:spPr>
          <a:xfrm>
            <a:off x="902387" y="2238339"/>
            <a:ext cx="8422364" cy="1343995"/>
          </a:xfrm>
          <a:prstGeom prst="rect">
            <a:avLst/>
          </a:prstGeom>
        </p:spPr>
      </p:pic>
      <p:sp>
        <p:nvSpPr>
          <p:cNvPr id="4" name="TextBox 3">
            <a:extLst>
              <a:ext uri="{FF2B5EF4-FFF2-40B4-BE49-F238E27FC236}">
                <a16:creationId xmlns:a16="http://schemas.microsoft.com/office/drawing/2014/main" id="{2F028025-4E5E-936E-C21C-26189533296D}"/>
              </a:ext>
            </a:extLst>
          </p:cNvPr>
          <p:cNvSpPr txBox="1"/>
          <p:nvPr/>
        </p:nvSpPr>
        <p:spPr>
          <a:xfrm>
            <a:off x="838200" y="4323011"/>
            <a:ext cx="7213600" cy="1292662"/>
          </a:xfrm>
          <a:prstGeom prst="rect">
            <a:avLst/>
          </a:prstGeom>
          <a:noFill/>
        </p:spPr>
        <p:txBody>
          <a:bodyPr wrap="square" rtlCol="0">
            <a:spAutoFit/>
          </a:bodyPr>
          <a:lstStyle/>
          <a:p>
            <a:r>
              <a:rPr lang="en-US" sz="2400" dirty="0"/>
              <a:t>How</a:t>
            </a:r>
            <a:r>
              <a:rPr lang="zh-CN" altLang="en-US" sz="2400" dirty="0"/>
              <a:t> </a:t>
            </a:r>
            <a:r>
              <a:rPr lang="en-US" altLang="zh-CN" sz="2400" dirty="0"/>
              <a:t>to</a:t>
            </a:r>
            <a:r>
              <a:rPr lang="zh-CN" altLang="en-US" sz="2400" dirty="0"/>
              <a:t> </a:t>
            </a:r>
            <a:r>
              <a:rPr lang="en-US" altLang="zh-CN" sz="2400" dirty="0"/>
              <a:t>copy</a:t>
            </a:r>
            <a:r>
              <a:rPr lang="zh-CN" altLang="en-US" sz="2400" dirty="0"/>
              <a:t> </a:t>
            </a:r>
            <a:r>
              <a:rPr lang="en-US" altLang="zh-CN" sz="2400" dirty="0"/>
              <a:t>a</a:t>
            </a:r>
            <a:r>
              <a:rPr lang="zh-CN" altLang="en-US" sz="2400" dirty="0"/>
              <a:t> </a:t>
            </a:r>
            <a:r>
              <a:rPr lang="en-US" altLang="zh-CN" sz="2400" dirty="0"/>
              <a:t>folder? </a:t>
            </a:r>
            <a:r>
              <a:rPr lang="en-US" altLang="zh-CN" sz="2400" dirty="0">
                <a:solidFill>
                  <a:srgbClr val="FF0000"/>
                </a:solidFill>
              </a:rPr>
              <a:t>-r </a:t>
            </a:r>
            <a:r>
              <a:rPr lang="en-US" sz="2400" b="0" i="0" dirty="0">
                <a:solidFill>
                  <a:srgbClr val="374151"/>
                </a:solidFill>
                <a:effectLst/>
                <a:latin typeface="Söhne"/>
              </a:rPr>
              <a:t>recursive</a:t>
            </a:r>
          </a:p>
          <a:p>
            <a:pPr marL="285750" indent="-285750">
              <a:buFont typeface="Arial" panose="020B0604020202020204" pitchFamily="34" charset="0"/>
              <a:buChar char="•"/>
            </a:pPr>
            <a:r>
              <a:rPr lang="en-US" altLang="zh-CN" dirty="0"/>
              <a:t>Basic syntax: </a:t>
            </a:r>
            <a:r>
              <a:rPr lang="da-DK" dirty="0">
                <a:solidFill>
                  <a:schemeClr val="accent2"/>
                </a:solidFill>
                <a:latin typeface="OCRB" panose="020B0609020202020204" pitchFamily="49" charset="0"/>
              </a:rPr>
              <a:t>cp</a:t>
            </a:r>
            <a:r>
              <a:rPr lang="da-DK" dirty="0">
                <a:latin typeface="OCRB" panose="020B0609020202020204" pitchFamily="49" charset="0"/>
              </a:rPr>
              <a:t> </a:t>
            </a:r>
            <a:r>
              <a:rPr lang="da-DK" dirty="0">
                <a:solidFill>
                  <a:srgbClr val="FF0000"/>
                </a:solidFill>
                <a:latin typeface="OCRB" panose="020B0609020202020204" pitchFamily="49" charset="0"/>
              </a:rPr>
              <a:t>-r </a:t>
            </a:r>
            <a:r>
              <a:rPr lang="da-DK" dirty="0">
                <a:latin typeface="OCRB" panose="020B0609020202020204" pitchFamily="49" charset="0"/>
              </a:rPr>
              <a:t>source_folder destination_folder</a:t>
            </a:r>
          </a:p>
          <a:p>
            <a:pPr marL="285750" indent="-285750">
              <a:buFont typeface="Arial" panose="020B0604020202020204" pitchFamily="34" charset="0"/>
              <a:buChar char="•"/>
            </a:pPr>
            <a:r>
              <a:rPr lang="da-DK" dirty="0"/>
              <a:t>Example: </a:t>
            </a:r>
            <a:r>
              <a:rPr lang="da-DK" dirty="0">
                <a:solidFill>
                  <a:schemeClr val="accent2"/>
                </a:solidFill>
                <a:latin typeface="OCRB" panose="020B0609020202020204" pitchFamily="49" charset="0"/>
              </a:rPr>
              <a:t>cp</a:t>
            </a:r>
            <a:r>
              <a:rPr lang="da-DK" dirty="0">
                <a:latin typeface="OCRB" panose="020B0609020202020204" pitchFamily="49" charset="0"/>
              </a:rPr>
              <a:t> </a:t>
            </a:r>
            <a:r>
              <a:rPr lang="da-DK" dirty="0">
                <a:solidFill>
                  <a:srgbClr val="FF0000"/>
                </a:solidFill>
                <a:latin typeface="OCRB" panose="020B0609020202020204" pitchFamily="49" charset="0"/>
              </a:rPr>
              <a:t>-r </a:t>
            </a:r>
            <a:r>
              <a:rPr lang="da-DK" dirty="0">
                <a:latin typeface="OCRB" panose="020B0609020202020204" pitchFamily="49" charset="0"/>
              </a:rPr>
              <a:t>~/myfolder  ~/myfolder_copy</a:t>
            </a:r>
          </a:p>
          <a:p>
            <a:endParaRPr lang="en-US" dirty="0"/>
          </a:p>
        </p:txBody>
      </p:sp>
    </p:spTree>
    <p:extLst>
      <p:ext uri="{BB962C8B-B14F-4D97-AF65-F5344CB8AC3E}">
        <p14:creationId xmlns:p14="http://schemas.microsoft.com/office/powerpoint/2010/main" val="314162334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Remove a file (</a:t>
            </a:r>
            <a:r>
              <a:rPr lang="en-US" dirty="0">
                <a:solidFill>
                  <a:srgbClr val="FF0000"/>
                </a:solidFill>
                <a:latin typeface="OCRB" panose="020B0609020202020204" pitchFamily="49" charset="0"/>
              </a:rPr>
              <a:t>rm</a:t>
            </a:r>
            <a:r>
              <a:rPr lang="en-US" dirty="0"/>
              <a:t>) </a:t>
            </a:r>
            <a:endParaRPr lang="en-US" dirty="0">
              <a:solidFill>
                <a:srgbClr val="FF0000"/>
              </a:solidFill>
            </a:endParaRPr>
          </a:p>
        </p:txBody>
      </p:sp>
      <p:sp>
        <p:nvSpPr>
          <p:cNvPr id="3" name="Slide Number Placeholder 2"/>
          <p:cNvSpPr>
            <a:spLocks noGrp="1"/>
          </p:cNvSpPr>
          <p:nvPr>
            <p:ph type="sldNum" sz="quarter" idx="12"/>
          </p:nvPr>
        </p:nvSpPr>
        <p:spPr/>
        <p:txBody>
          <a:bodyPr/>
          <a:lstStyle/>
          <a:p>
            <a:fld id="{E24DD715-7292-4FAD-A484-09D5D92FAB07}" type="slidenum">
              <a:rPr lang="en-US" smtClean="0"/>
              <a:t>44</a:t>
            </a:fld>
            <a:endParaRPr lang="en-US"/>
          </a:p>
        </p:txBody>
      </p:sp>
      <p:pic>
        <p:nvPicPr>
          <p:cNvPr id="4" name="Picture 3"/>
          <p:cNvPicPr>
            <a:picLocks noChangeAspect="1"/>
          </p:cNvPicPr>
          <p:nvPr/>
        </p:nvPicPr>
        <p:blipFill>
          <a:blip r:embed="rId2"/>
          <a:stretch>
            <a:fillRect/>
          </a:stretch>
        </p:blipFill>
        <p:spPr>
          <a:xfrm>
            <a:off x="1051716" y="2068004"/>
            <a:ext cx="6753193" cy="1804611"/>
          </a:xfrm>
          <a:prstGeom prst="rect">
            <a:avLst/>
          </a:prstGeom>
        </p:spPr>
      </p:pic>
    </p:spTree>
    <p:extLst>
      <p:ext uri="{BB962C8B-B14F-4D97-AF65-F5344CB8AC3E}">
        <p14:creationId xmlns:p14="http://schemas.microsoft.com/office/powerpoint/2010/main" val="410747367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Rename a file (</a:t>
            </a:r>
            <a:r>
              <a:rPr lang="en-US" dirty="0">
                <a:solidFill>
                  <a:srgbClr val="FF0000"/>
                </a:solidFill>
                <a:latin typeface="OCRB" panose="020B0609020202020204" pitchFamily="49" charset="0"/>
              </a:rPr>
              <a:t>mv</a:t>
            </a:r>
            <a:r>
              <a:rPr lang="en-US" dirty="0"/>
              <a:t>)</a:t>
            </a:r>
          </a:p>
        </p:txBody>
      </p:sp>
      <p:sp>
        <p:nvSpPr>
          <p:cNvPr id="3" name="Slide Number Placeholder 2"/>
          <p:cNvSpPr>
            <a:spLocks noGrp="1"/>
          </p:cNvSpPr>
          <p:nvPr>
            <p:ph type="sldNum" sz="quarter" idx="12"/>
          </p:nvPr>
        </p:nvSpPr>
        <p:spPr/>
        <p:txBody>
          <a:bodyPr/>
          <a:lstStyle/>
          <a:p>
            <a:fld id="{E24DD715-7292-4FAD-A484-09D5D92FAB07}" type="slidenum">
              <a:rPr lang="en-US" smtClean="0"/>
              <a:t>45</a:t>
            </a:fld>
            <a:endParaRPr lang="en-US"/>
          </a:p>
        </p:txBody>
      </p:sp>
      <p:pic>
        <p:nvPicPr>
          <p:cNvPr id="6" name="Picture 5"/>
          <p:cNvPicPr>
            <a:picLocks noChangeAspect="1"/>
          </p:cNvPicPr>
          <p:nvPr/>
        </p:nvPicPr>
        <p:blipFill>
          <a:blip r:embed="rId2"/>
          <a:stretch>
            <a:fillRect/>
          </a:stretch>
        </p:blipFill>
        <p:spPr>
          <a:xfrm>
            <a:off x="1003020" y="2275896"/>
            <a:ext cx="8508944" cy="1863588"/>
          </a:xfrm>
          <a:prstGeom prst="rect">
            <a:avLst/>
          </a:prstGeom>
        </p:spPr>
      </p:pic>
      <p:sp>
        <p:nvSpPr>
          <p:cNvPr id="4" name="TextBox 3">
            <a:extLst>
              <a:ext uri="{FF2B5EF4-FFF2-40B4-BE49-F238E27FC236}">
                <a16:creationId xmlns:a16="http://schemas.microsoft.com/office/drawing/2014/main" id="{03A0509B-34EA-6BA3-AA15-4FC6116AF926}"/>
              </a:ext>
            </a:extLst>
          </p:cNvPr>
          <p:cNvSpPr txBox="1"/>
          <p:nvPr/>
        </p:nvSpPr>
        <p:spPr>
          <a:xfrm>
            <a:off x="3558072" y="6458649"/>
            <a:ext cx="3000043" cy="369332"/>
          </a:xfrm>
          <a:prstGeom prst="rect">
            <a:avLst/>
          </a:prstGeom>
          <a:noFill/>
        </p:spPr>
        <p:txBody>
          <a:bodyPr wrap="square">
            <a:spAutoFit/>
          </a:bodyPr>
          <a:lstStyle/>
          <a:p>
            <a:r>
              <a:rPr lang="en-GB" dirty="0">
                <a:solidFill>
                  <a:srgbClr val="374151"/>
                </a:solidFill>
                <a:latin typeface="OCRB" panose="020B0609020202020204" pitchFamily="49" charset="0"/>
              </a:rPr>
              <a:t>move/ copy and ren</a:t>
            </a:r>
            <a:endParaRPr lang="en-US" dirty="0">
              <a:solidFill>
                <a:srgbClr val="374151"/>
              </a:solidFill>
              <a:latin typeface="OCRB" panose="020B0609020202020204" pitchFamily="49" charset="0"/>
            </a:endParaRPr>
          </a:p>
        </p:txBody>
      </p:sp>
      <p:pic>
        <p:nvPicPr>
          <p:cNvPr id="5" name="Picture 4">
            <a:extLst>
              <a:ext uri="{FF2B5EF4-FFF2-40B4-BE49-F238E27FC236}">
                <a16:creationId xmlns:a16="http://schemas.microsoft.com/office/drawing/2014/main" id="{DE910B70-F4AB-C12C-C306-CCEF00F92D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65837" y="6428630"/>
            <a:ext cx="429370" cy="4293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353033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FB0E406-7148-4062-8E59-8477B01959F0}"/>
              </a:ext>
            </a:extLst>
          </p:cNvPr>
          <p:cNvSpPr>
            <a:spLocks noGrp="1"/>
          </p:cNvSpPr>
          <p:nvPr>
            <p:ph type="title"/>
          </p:nvPr>
        </p:nvSpPr>
        <p:spPr/>
        <p:txBody>
          <a:bodyPr/>
          <a:lstStyle/>
          <a:p>
            <a:r>
              <a:rPr lang="en-GB" dirty="0"/>
              <a:t>Search for information</a:t>
            </a:r>
            <a:endParaRPr lang="en-US" dirty="0"/>
          </a:p>
        </p:txBody>
      </p:sp>
      <p:sp>
        <p:nvSpPr>
          <p:cNvPr id="4" name="Text Placeholder 3">
            <a:extLst>
              <a:ext uri="{FF2B5EF4-FFF2-40B4-BE49-F238E27FC236}">
                <a16:creationId xmlns:a16="http://schemas.microsoft.com/office/drawing/2014/main" id="{E9C659C2-1B51-4AD4-9F42-DC43349408AB}"/>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82965594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DAB109A-81C9-4DD3-8487-BE9AFF4EB873}"/>
              </a:ext>
            </a:extLst>
          </p:cNvPr>
          <p:cNvSpPr>
            <a:spLocks noGrp="1"/>
          </p:cNvSpPr>
          <p:nvPr>
            <p:ph type="title"/>
          </p:nvPr>
        </p:nvSpPr>
        <p:spPr/>
        <p:txBody>
          <a:bodyPr/>
          <a:lstStyle/>
          <a:p>
            <a:r>
              <a:rPr lang="en-GB" dirty="0"/>
              <a:t>Search for a string in a text file </a:t>
            </a:r>
            <a:r>
              <a:rPr lang="en-US" dirty="0"/>
              <a:t>(</a:t>
            </a:r>
            <a:r>
              <a:rPr lang="en-US" dirty="0">
                <a:solidFill>
                  <a:srgbClr val="FF0000"/>
                </a:solidFill>
                <a:latin typeface="OCRB" panose="020B0609020202020204" pitchFamily="49" charset="0"/>
              </a:rPr>
              <a:t>grep</a:t>
            </a:r>
            <a:r>
              <a:rPr lang="en-US" dirty="0"/>
              <a:t>)</a:t>
            </a:r>
          </a:p>
        </p:txBody>
      </p:sp>
      <p:pic>
        <p:nvPicPr>
          <p:cNvPr id="8" name="Picture 7">
            <a:extLst>
              <a:ext uri="{FF2B5EF4-FFF2-40B4-BE49-F238E27FC236}">
                <a16:creationId xmlns:a16="http://schemas.microsoft.com/office/drawing/2014/main" id="{1F7C72D0-D62A-499C-A6B8-7C849AB1212E}"/>
              </a:ext>
            </a:extLst>
          </p:cNvPr>
          <p:cNvPicPr>
            <a:picLocks noChangeAspect="1"/>
          </p:cNvPicPr>
          <p:nvPr/>
        </p:nvPicPr>
        <p:blipFill>
          <a:blip r:embed="rId3"/>
          <a:stretch>
            <a:fillRect/>
          </a:stretch>
        </p:blipFill>
        <p:spPr>
          <a:xfrm>
            <a:off x="970657" y="1892957"/>
            <a:ext cx="4935874" cy="2411635"/>
          </a:xfrm>
          <a:prstGeom prst="rect">
            <a:avLst/>
          </a:prstGeom>
        </p:spPr>
      </p:pic>
      <p:sp>
        <p:nvSpPr>
          <p:cNvPr id="10" name="TextBox 9">
            <a:extLst>
              <a:ext uri="{FF2B5EF4-FFF2-40B4-BE49-F238E27FC236}">
                <a16:creationId xmlns:a16="http://schemas.microsoft.com/office/drawing/2014/main" id="{E2F4B83A-F831-40D4-82DA-F49661823B00}"/>
              </a:ext>
            </a:extLst>
          </p:cNvPr>
          <p:cNvSpPr txBox="1"/>
          <p:nvPr/>
        </p:nvSpPr>
        <p:spPr>
          <a:xfrm>
            <a:off x="970658" y="4477949"/>
            <a:ext cx="4761364" cy="369332"/>
          </a:xfrm>
          <a:prstGeom prst="rect">
            <a:avLst/>
          </a:prstGeom>
          <a:solidFill>
            <a:schemeClr val="accent4"/>
          </a:solidFill>
        </p:spPr>
        <p:txBody>
          <a:bodyPr wrap="square">
            <a:spAutoFit/>
          </a:bodyPr>
          <a:lstStyle/>
          <a:p>
            <a:r>
              <a:rPr lang="en-GB" dirty="0"/>
              <a:t>Show line number while displaying the output </a:t>
            </a:r>
            <a:endParaRPr lang="en-US" dirty="0"/>
          </a:p>
        </p:txBody>
      </p:sp>
      <p:pic>
        <p:nvPicPr>
          <p:cNvPr id="12" name="Picture 11">
            <a:extLst>
              <a:ext uri="{FF2B5EF4-FFF2-40B4-BE49-F238E27FC236}">
                <a16:creationId xmlns:a16="http://schemas.microsoft.com/office/drawing/2014/main" id="{C1B437B6-903E-460C-9EB2-20C06AB05D3D}"/>
              </a:ext>
            </a:extLst>
          </p:cNvPr>
          <p:cNvPicPr>
            <a:picLocks noChangeAspect="1"/>
          </p:cNvPicPr>
          <p:nvPr/>
        </p:nvPicPr>
        <p:blipFill>
          <a:blip r:embed="rId4"/>
          <a:stretch>
            <a:fillRect/>
          </a:stretch>
        </p:blipFill>
        <p:spPr>
          <a:xfrm>
            <a:off x="978896" y="4847281"/>
            <a:ext cx="4761363" cy="869778"/>
          </a:xfrm>
          <a:prstGeom prst="rect">
            <a:avLst/>
          </a:prstGeom>
        </p:spPr>
      </p:pic>
      <p:sp>
        <p:nvSpPr>
          <p:cNvPr id="13" name="TextBox 12">
            <a:extLst>
              <a:ext uri="{FF2B5EF4-FFF2-40B4-BE49-F238E27FC236}">
                <a16:creationId xmlns:a16="http://schemas.microsoft.com/office/drawing/2014/main" id="{23EFB75A-E6AF-44D0-96A9-AE129FC68B33}"/>
              </a:ext>
            </a:extLst>
          </p:cNvPr>
          <p:cNvSpPr txBox="1"/>
          <p:nvPr/>
        </p:nvSpPr>
        <p:spPr>
          <a:xfrm>
            <a:off x="970657" y="1516071"/>
            <a:ext cx="1451267" cy="369332"/>
          </a:xfrm>
          <a:prstGeom prst="rect">
            <a:avLst/>
          </a:prstGeom>
          <a:solidFill>
            <a:schemeClr val="accent4"/>
          </a:solidFill>
        </p:spPr>
        <p:txBody>
          <a:bodyPr wrap="square">
            <a:spAutoFit/>
          </a:bodyPr>
          <a:lstStyle/>
          <a:p>
            <a:r>
              <a:rPr lang="en-GB" dirty="0"/>
              <a:t>grep search</a:t>
            </a:r>
            <a:endParaRPr lang="en-US" dirty="0"/>
          </a:p>
        </p:txBody>
      </p:sp>
      <p:pic>
        <p:nvPicPr>
          <p:cNvPr id="3" name="Picture 2">
            <a:extLst>
              <a:ext uri="{FF2B5EF4-FFF2-40B4-BE49-F238E27FC236}">
                <a16:creationId xmlns:a16="http://schemas.microsoft.com/office/drawing/2014/main" id="{10713AEA-C49E-40A1-AE55-FC72B4167234}"/>
              </a:ext>
            </a:extLst>
          </p:cNvPr>
          <p:cNvPicPr>
            <a:picLocks noChangeAspect="1"/>
          </p:cNvPicPr>
          <p:nvPr/>
        </p:nvPicPr>
        <p:blipFill>
          <a:blip r:embed="rId5"/>
          <a:stretch>
            <a:fillRect/>
          </a:stretch>
        </p:blipFill>
        <p:spPr>
          <a:xfrm>
            <a:off x="7829630" y="1767696"/>
            <a:ext cx="2644369" cy="1661304"/>
          </a:xfrm>
          <a:prstGeom prst="rect">
            <a:avLst/>
          </a:prstGeom>
        </p:spPr>
      </p:pic>
      <p:sp>
        <p:nvSpPr>
          <p:cNvPr id="14" name="TextBox 13">
            <a:extLst>
              <a:ext uri="{FF2B5EF4-FFF2-40B4-BE49-F238E27FC236}">
                <a16:creationId xmlns:a16="http://schemas.microsoft.com/office/drawing/2014/main" id="{E377D3CA-2C43-4A68-9127-5B31A4F28D37}"/>
              </a:ext>
            </a:extLst>
          </p:cNvPr>
          <p:cNvSpPr txBox="1"/>
          <p:nvPr/>
        </p:nvSpPr>
        <p:spPr>
          <a:xfrm>
            <a:off x="9151814" y="3506008"/>
            <a:ext cx="1486307" cy="369332"/>
          </a:xfrm>
          <a:prstGeom prst="rect">
            <a:avLst/>
          </a:prstGeom>
          <a:noFill/>
        </p:spPr>
        <p:txBody>
          <a:bodyPr wrap="square">
            <a:spAutoFit/>
          </a:bodyPr>
          <a:lstStyle/>
          <a:p>
            <a:r>
              <a:rPr lang="en-US" dirty="0"/>
              <a:t>forward slash</a:t>
            </a:r>
          </a:p>
        </p:txBody>
      </p:sp>
      <p:sp>
        <p:nvSpPr>
          <p:cNvPr id="15" name="TextBox 14">
            <a:extLst>
              <a:ext uri="{FF2B5EF4-FFF2-40B4-BE49-F238E27FC236}">
                <a16:creationId xmlns:a16="http://schemas.microsoft.com/office/drawing/2014/main" id="{D4ABE121-8B22-4BFD-A59E-40F43E89297C}"/>
              </a:ext>
            </a:extLst>
          </p:cNvPr>
          <p:cNvSpPr txBox="1"/>
          <p:nvPr/>
        </p:nvSpPr>
        <p:spPr>
          <a:xfrm>
            <a:off x="7678615" y="3506007"/>
            <a:ext cx="1230923" cy="369332"/>
          </a:xfrm>
          <a:prstGeom prst="rect">
            <a:avLst/>
          </a:prstGeom>
          <a:noFill/>
        </p:spPr>
        <p:txBody>
          <a:bodyPr wrap="square">
            <a:spAutoFit/>
          </a:bodyPr>
          <a:lstStyle/>
          <a:p>
            <a:r>
              <a:rPr lang="en-US" dirty="0"/>
              <a:t>backslash</a:t>
            </a:r>
          </a:p>
        </p:txBody>
      </p:sp>
      <p:sp>
        <p:nvSpPr>
          <p:cNvPr id="6" name="TextBox 5">
            <a:extLst>
              <a:ext uri="{FF2B5EF4-FFF2-40B4-BE49-F238E27FC236}">
                <a16:creationId xmlns:a16="http://schemas.microsoft.com/office/drawing/2014/main" id="{ED9B1219-19E1-CABB-1B74-85003F27FF4E}"/>
              </a:ext>
            </a:extLst>
          </p:cNvPr>
          <p:cNvSpPr txBox="1"/>
          <p:nvPr/>
        </p:nvSpPr>
        <p:spPr>
          <a:xfrm>
            <a:off x="3558072" y="6458649"/>
            <a:ext cx="5514366" cy="369332"/>
          </a:xfrm>
          <a:prstGeom prst="rect">
            <a:avLst/>
          </a:prstGeom>
          <a:noFill/>
        </p:spPr>
        <p:txBody>
          <a:bodyPr wrap="square">
            <a:spAutoFit/>
          </a:bodyPr>
          <a:lstStyle/>
          <a:p>
            <a:r>
              <a:rPr lang="en-GB" b="0" i="0" dirty="0">
                <a:solidFill>
                  <a:srgbClr val="374151"/>
                </a:solidFill>
                <a:effectLst/>
                <a:latin typeface="OCRB" panose="020B0609020202020204" pitchFamily="49" charset="0"/>
              </a:rPr>
              <a:t>type/</a:t>
            </a:r>
            <a:r>
              <a:rPr lang="en-GB" b="0" i="0" dirty="0" err="1">
                <a:solidFill>
                  <a:srgbClr val="374151"/>
                </a:solidFill>
                <a:effectLst/>
                <a:latin typeface="OCRB" panose="020B0609020202020204" pitchFamily="49" charset="0"/>
              </a:rPr>
              <a:t>findstr</a:t>
            </a:r>
            <a:r>
              <a:rPr lang="en-GB" b="0" i="0" dirty="0">
                <a:solidFill>
                  <a:srgbClr val="374151"/>
                </a:solidFill>
                <a:effectLst/>
                <a:latin typeface="OCRB" panose="020B0609020202020204" pitchFamily="49" charset="0"/>
              </a:rPr>
              <a:t> /</a:t>
            </a:r>
            <a:r>
              <a:rPr lang="en-GB" b="0" i="0" dirty="0" err="1">
                <a:solidFill>
                  <a:srgbClr val="374151"/>
                </a:solidFill>
                <a:effectLst/>
                <a:latin typeface="OCRB" panose="020B0609020202020204" pitchFamily="49" charset="0"/>
              </a:rPr>
              <a:t>c:"error</a:t>
            </a:r>
            <a:r>
              <a:rPr lang="en-GB" b="0" i="0" dirty="0">
                <a:solidFill>
                  <a:srgbClr val="374151"/>
                </a:solidFill>
                <a:effectLst/>
                <a:latin typeface="OCRB" panose="020B0609020202020204" pitchFamily="49" charset="0"/>
              </a:rPr>
              <a:t>" log.txt</a:t>
            </a:r>
            <a:endParaRPr lang="en-US" dirty="0">
              <a:latin typeface="OCRB" panose="020B0609020202020204" pitchFamily="49" charset="0"/>
            </a:endParaRPr>
          </a:p>
        </p:txBody>
      </p:sp>
      <p:pic>
        <p:nvPicPr>
          <p:cNvPr id="7" name="Picture 6">
            <a:extLst>
              <a:ext uri="{FF2B5EF4-FFF2-40B4-BE49-F238E27FC236}">
                <a16:creationId xmlns:a16="http://schemas.microsoft.com/office/drawing/2014/main" id="{566F404F-D36D-189F-F4FD-B410EC44B25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65837" y="6428630"/>
            <a:ext cx="429370" cy="42937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CF25FFDE-E63E-F70A-1D68-E07EFD96650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78615" y="2063738"/>
            <a:ext cx="429370" cy="42937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Linux Logo, symbol, meaning, history, PNG, brand">
            <a:extLst>
              <a:ext uri="{FF2B5EF4-FFF2-40B4-BE49-F238E27FC236}">
                <a16:creationId xmlns:a16="http://schemas.microsoft.com/office/drawing/2014/main" id="{1A7B38F5-FDA9-3ECB-9341-A25432C26ED0}"/>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25270" t="-327" r="25937" b="2367"/>
          <a:stretch/>
        </p:blipFill>
        <p:spPr bwMode="auto">
          <a:xfrm>
            <a:off x="10102425" y="1952017"/>
            <a:ext cx="535696" cy="6049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386702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982A6D-5381-41E2-B506-D53AEA7933D0}"/>
              </a:ext>
            </a:extLst>
          </p:cNvPr>
          <p:cNvSpPr>
            <a:spLocks noGrp="1"/>
          </p:cNvSpPr>
          <p:nvPr>
            <p:ph type="title"/>
          </p:nvPr>
        </p:nvSpPr>
        <p:spPr/>
        <p:txBody>
          <a:bodyPr/>
          <a:lstStyle/>
          <a:p>
            <a:r>
              <a:rPr lang="en-GB" dirty="0"/>
              <a:t>Search for file names that that contains the given string/pattern</a:t>
            </a:r>
            <a:endParaRPr lang="en-US" dirty="0"/>
          </a:p>
        </p:txBody>
      </p:sp>
      <p:pic>
        <p:nvPicPr>
          <p:cNvPr id="4" name="Picture 3">
            <a:extLst>
              <a:ext uri="{FF2B5EF4-FFF2-40B4-BE49-F238E27FC236}">
                <a16:creationId xmlns:a16="http://schemas.microsoft.com/office/drawing/2014/main" id="{E85F83B3-8302-4D0C-B0C7-D3AD121DF968}"/>
              </a:ext>
            </a:extLst>
          </p:cNvPr>
          <p:cNvPicPr>
            <a:picLocks noChangeAspect="1"/>
          </p:cNvPicPr>
          <p:nvPr/>
        </p:nvPicPr>
        <p:blipFill>
          <a:blip r:embed="rId2"/>
          <a:stretch>
            <a:fillRect/>
          </a:stretch>
        </p:blipFill>
        <p:spPr>
          <a:xfrm>
            <a:off x="7394489" y="2363292"/>
            <a:ext cx="4483443" cy="1235755"/>
          </a:xfrm>
          <a:prstGeom prst="rect">
            <a:avLst/>
          </a:prstGeom>
        </p:spPr>
      </p:pic>
      <p:pic>
        <p:nvPicPr>
          <p:cNvPr id="6" name="Picture 5">
            <a:extLst>
              <a:ext uri="{FF2B5EF4-FFF2-40B4-BE49-F238E27FC236}">
                <a16:creationId xmlns:a16="http://schemas.microsoft.com/office/drawing/2014/main" id="{707C8B56-5CBF-4DE9-8088-9CA3B9209579}"/>
              </a:ext>
            </a:extLst>
          </p:cNvPr>
          <p:cNvPicPr>
            <a:picLocks noChangeAspect="1"/>
          </p:cNvPicPr>
          <p:nvPr/>
        </p:nvPicPr>
        <p:blipFill>
          <a:blip r:embed="rId3"/>
          <a:stretch>
            <a:fillRect/>
          </a:stretch>
        </p:blipFill>
        <p:spPr>
          <a:xfrm>
            <a:off x="677709" y="2363292"/>
            <a:ext cx="6518168" cy="1641001"/>
          </a:xfrm>
          <a:prstGeom prst="rect">
            <a:avLst/>
          </a:prstGeom>
        </p:spPr>
      </p:pic>
      <p:pic>
        <p:nvPicPr>
          <p:cNvPr id="10" name="Picture 9">
            <a:extLst>
              <a:ext uri="{FF2B5EF4-FFF2-40B4-BE49-F238E27FC236}">
                <a16:creationId xmlns:a16="http://schemas.microsoft.com/office/drawing/2014/main" id="{B08BF884-CDEF-4D7A-914C-9F0D4CEB8299}"/>
              </a:ext>
            </a:extLst>
          </p:cNvPr>
          <p:cNvPicPr>
            <a:picLocks noChangeAspect="1"/>
          </p:cNvPicPr>
          <p:nvPr/>
        </p:nvPicPr>
        <p:blipFill>
          <a:blip r:embed="rId4"/>
          <a:stretch>
            <a:fillRect/>
          </a:stretch>
        </p:blipFill>
        <p:spPr>
          <a:xfrm>
            <a:off x="677709" y="4004293"/>
            <a:ext cx="7192026" cy="1721098"/>
          </a:xfrm>
          <a:prstGeom prst="rect">
            <a:avLst/>
          </a:prstGeom>
        </p:spPr>
      </p:pic>
      <p:sp>
        <p:nvSpPr>
          <p:cNvPr id="11" name="TextBox 10">
            <a:extLst>
              <a:ext uri="{FF2B5EF4-FFF2-40B4-BE49-F238E27FC236}">
                <a16:creationId xmlns:a16="http://schemas.microsoft.com/office/drawing/2014/main" id="{F773C795-1940-4E5A-899F-EA8CDF1F6AE5}"/>
              </a:ext>
            </a:extLst>
          </p:cNvPr>
          <p:cNvSpPr txBox="1"/>
          <p:nvPr/>
        </p:nvSpPr>
        <p:spPr>
          <a:xfrm>
            <a:off x="677710" y="1976003"/>
            <a:ext cx="1505318" cy="369332"/>
          </a:xfrm>
          <a:prstGeom prst="rect">
            <a:avLst/>
          </a:prstGeom>
          <a:solidFill>
            <a:schemeClr val="accent4"/>
          </a:solidFill>
        </p:spPr>
        <p:txBody>
          <a:bodyPr wrap="square">
            <a:spAutoFit/>
          </a:bodyPr>
          <a:lstStyle/>
          <a:p>
            <a:r>
              <a:rPr lang="en-GB" dirty="0"/>
              <a:t>grep help </a:t>
            </a:r>
            <a:endParaRPr lang="en-US" dirty="0"/>
          </a:p>
        </p:txBody>
      </p:sp>
      <p:sp>
        <p:nvSpPr>
          <p:cNvPr id="12" name="TextBox 11">
            <a:extLst>
              <a:ext uri="{FF2B5EF4-FFF2-40B4-BE49-F238E27FC236}">
                <a16:creationId xmlns:a16="http://schemas.microsoft.com/office/drawing/2014/main" id="{CF0E252C-8AA9-4860-AF85-370DFD079DB5}"/>
              </a:ext>
            </a:extLst>
          </p:cNvPr>
          <p:cNvSpPr txBox="1"/>
          <p:nvPr/>
        </p:nvSpPr>
        <p:spPr>
          <a:xfrm>
            <a:off x="7394488" y="1993960"/>
            <a:ext cx="3627739" cy="369332"/>
          </a:xfrm>
          <a:prstGeom prst="rect">
            <a:avLst/>
          </a:prstGeom>
          <a:solidFill>
            <a:schemeClr val="accent4"/>
          </a:solidFill>
        </p:spPr>
        <p:txBody>
          <a:bodyPr wrap="square">
            <a:spAutoFit/>
          </a:bodyPr>
          <a:lstStyle/>
          <a:p>
            <a:r>
              <a:rPr lang="en-GB" dirty="0"/>
              <a:t>Search for file contains “hello”</a:t>
            </a:r>
            <a:endParaRPr lang="en-US" dirty="0"/>
          </a:p>
        </p:txBody>
      </p:sp>
      <p:cxnSp>
        <p:nvCxnSpPr>
          <p:cNvPr id="14" name="Straight Arrow Connector 13">
            <a:extLst>
              <a:ext uri="{FF2B5EF4-FFF2-40B4-BE49-F238E27FC236}">
                <a16:creationId xmlns:a16="http://schemas.microsoft.com/office/drawing/2014/main" id="{BDCC988F-E9BC-43F2-81CE-1E02CB63E18F}"/>
              </a:ext>
            </a:extLst>
          </p:cNvPr>
          <p:cNvCxnSpPr/>
          <p:nvPr/>
        </p:nvCxnSpPr>
        <p:spPr>
          <a:xfrm flipV="1">
            <a:off x="7488195" y="3262184"/>
            <a:ext cx="1112108" cy="2100648"/>
          </a:xfrm>
          <a:prstGeom prst="straightConnector1">
            <a:avLst/>
          </a:prstGeom>
          <a:ln w="28575">
            <a:solidFill>
              <a:srgbClr val="FF0000"/>
            </a:solidFill>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02292792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Networking</a:t>
            </a:r>
          </a:p>
        </p:txBody>
      </p:sp>
      <p:sp>
        <p:nvSpPr>
          <p:cNvPr id="3" name="Text Placeholder 2">
            <a:extLst>
              <a:ext uri="{FF2B5EF4-FFF2-40B4-BE49-F238E27FC236}">
                <a16:creationId xmlns:a16="http://schemas.microsoft.com/office/drawing/2014/main" id="{44E21CB5-6B50-AFB6-E0D0-A5B96DB002D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4892705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41B048-CA3B-A14E-B0B3-CAACB45DF66C}"/>
              </a:ext>
            </a:extLst>
          </p:cNvPr>
          <p:cNvSpPr>
            <a:spLocks noGrp="1"/>
          </p:cNvSpPr>
          <p:nvPr>
            <p:ph type="title"/>
          </p:nvPr>
        </p:nvSpPr>
        <p:spPr/>
        <p:txBody>
          <a:bodyPr/>
          <a:lstStyle/>
          <a:p>
            <a:r>
              <a:rPr lang="en-US" dirty="0"/>
              <a:t>Common features of OS</a:t>
            </a:r>
          </a:p>
        </p:txBody>
      </p:sp>
      <p:sp>
        <p:nvSpPr>
          <p:cNvPr id="3" name="Content Placeholder 2">
            <a:extLst>
              <a:ext uri="{FF2B5EF4-FFF2-40B4-BE49-F238E27FC236}">
                <a16:creationId xmlns:a16="http://schemas.microsoft.com/office/drawing/2014/main" id="{9A9C0C4B-4004-09C1-8D65-8D612C3FDEBF}"/>
              </a:ext>
            </a:extLst>
          </p:cNvPr>
          <p:cNvSpPr>
            <a:spLocks noGrp="1"/>
          </p:cNvSpPr>
          <p:nvPr>
            <p:ph idx="1"/>
          </p:nvPr>
        </p:nvSpPr>
        <p:spPr/>
        <p:txBody>
          <a:bodyPr/>
          <a:lstStyle/>
          <a:p>
            <a:r>
              <a:rPr lang="en-GB" dirty="0"/>
              <a:t>Process management</a:t>
            </a:r>
          </a:p>
          <a:p>
            <a:r>
              <a:rPr lang="en-GB" dirty="0"/>
              <a:t>Memory management</a:t>
            </a:r>
          </a:p>
          <a:p>
            <a:r>
              <a:rPr lang="en-GB" dirty="0">
                <a:highlight>
                  <a:srgbClr val="FFFF00"/>
                </a:highlight>
              </a:rPr>
              <a:t>File system</a:t>
            </a:r>
          </a:p>
          <a:p>
            <a:r>
              <a:rPr lang="en-GB" dirty="0"/>
              <a:t>Device drivers</a:t>
            </a:r>
          </a:p>
          <a:p>
            <a:r>
              <a:rPr lang="en-GB" dirty="0"/>
              <a:t>Networking</a:t>
            </a:r>
          </a:p>
          <a:p>
            <a:r>
              <a:rPr lang="en-GB" dirty="0"/>
              <a:t>Security</a:t>
            </a:r>
          </a:p>
          <a:p>
            <a:r>
              <a:rPr lang="en-GB" dirty="0"/>
              <a:t>I/O</a:t>
            </a:r>
            <a:endParaRPr lang="en-US" dirty="0"/>
          </a:p>
        </p:txBody>
      </p:sp>
      <p:pic>
        <p:nvPicPr>
          <p:cNvPr id="1026" name="Picture 2">
            <a:extLst>
              <a:ext uri="{FF2B5EF4-FFF2-40B4-BE49-F238E27FC236}">
                <a16:creationId xmlns:a16="http://schemas.microsoft.com/office/drawing/2014/main" id="{523B010E-086D-8D66-BC5C-B3AC615915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26537" y="681037"/>
            <a:ext cx="3999182" cy="591394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CD4DDFF-F51D-E06F-BED0-53E5B22A9BDC}"/>
              </a:ext>
            </a:extLst>
          </p:cNvPr>
          <p:cNvSpPr txBox="1"/>
          <p:nvPr/>
        </p:nvSpPr>
        <p:spPr>
          <a:xfrm>
            <a:off x="7880734" y="6468306"/>
            <a:ext cx="3344985" cy="261610"/>
          </a:xfrm>
          <a:prstGeom prst="rect">
            <a:avLst/>
          </a:prstGeom>
          <a:noFill/>
        </p:spPr>
        <p:txBody>
          <a:bodyPr wrap="square">
            <a:spAutoFit/>
          </a:bodyPr>
          <a:lstStyle/>
          <a:p>
            <a:r>
              <a:rPr lang="en-US" sz="1100" dirty="0"/>
              <a:t>https://en.wikipedia.org/wiki/Operating_system</a:t>
            </a:r>
          </a:p>
        </p:txBody>
      </p:sp>
      <p:grpSp>
        <p:nvGrpSpPr>
          <p:cNvPr id="7" name="Group 6">
            <a:extLst>
              <a:ext uri="{FF2B5EF4-FFF2-40B4-BE49-F238E27FC236}">
                <a16:creationId xmlns:a16="http://schemas.microsoft.com/office/drawing/2014/main" id="{C57F92D0-FC5E-7690-6978-1B7928E38DEE}"/>
              </a:ext>
            </a:extLst>
          </p:cNvPr>
          <p:cNvGrpSpPr/>
          <p:nvPr/>
        </p:nvGrpSpPr>
        <p:grpSpPr>
          <a:xfrm>
            <a:off x="4284218" y="1822587"/>
            <a:ext cx="3006360" cy="2251440"/>
            <a:chOff x="4301212" y="2000717"/>
            <a:chExt cx="3006360" cy="2251440"/>
          </a:xfrm>
        </p:grpSpPr>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773E91FA-1618-3425-E528-2F7C69C63833}"/>
                    </a:ext>
                  </a:extLst>
                </p14:cNvPr>
                <p14:cNvContentPartPr/>
                <p14:nvPr/>
              </p14:nvContentPartPr>
              <p14:xfrm>
                <a:off x="4436932" y="2158757"/>
                <a:ext cx="2870640" cy="2093400"/>
              </p14:xfrm>
            </p:contentPart>
          </mc:Choice>
          <mc:Fallback xmlns="">
            <p:pic>
              <p:nvPicPr>
                <p:cNvPr id="4" name="Ink 3">
                  <a:extLst>
                    <a:ext uri="{FF2B5EF4-FFF2-40B4-BE49-F238E27FC236}">
                      <a16:creationId xmlns:a16="http://schemas.microsoft.com/office/drawing/2014/main" id="{773E91FA-1618-3425-E528-2F7C69C63833}"/>
                    </a:ext>
                  </a:extLst>
                </p:cNvPr>
                <p:cNvPicPr/>
                <p:nvPr/>
              </p:nvPicPr>
              <p:blipFill>
                <a:blip r:embed="rId4"/>
                <a:stretch>
                  <a:fillRect/>
                </a:stretch>
              </p:blipFill>
              <p:spPr>
                <a:xfrm>
                  <a:off x="4418932" y="2140757"/>
                  <a:ext cx="2906280" cy="21290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F05A7F8C-62A2-BFF5-356A-284922675BBF}"/>
                    </a:ext>
                  </a:extLst>
                </p14:cNvPr>
                <p14:cNvContentPartPr/>
                <p14:nvPr/>
              </p14:nvContentPartPr>
              <p14:xfrm>
                <a:off x="4301212" y="2000717"/>
                <a:ext cx="231840" cy="309960"/>
              </p14:xfrm>
            </p:contentPart>
          </mc:Choice>
          <mc:Fallback xmlns="">
            <p:pic>
              <p:nvPicPr>
                <p:cNvPr id="6" name="Ink 5">
                  <a:extLst>
                    <a:ext uri="{FF2B5EF4-FFF2-40B4-BE49-F238E27FC236}">
                      <a16:creationId xmlns:a16="http://schemas.microsoft.com/office/drawing/2014/main" id="{F05A7F8C-62A2-BFF5-356A-284922675BBF}"/>
                    </a:ext>
                  </a:extLst>
                </p:cNvPr>
                <p:cNvPicPr/>
                <p:nvPr/>
              </p:nvPicPr>
              <p:blipFill>
                <a:blip r:embed="rId6"/>
                <a:stretch>
                  <a:fillRect/>
                </a:stretch>
              </p:blipFill>
              <p:spPr>
                <a:xfrm>
                  <a:off x="4283212" y="1982717"/>
                  <a:ext cx="267480" cy="345600"/>
                </a:xfrm>
                <a:prstGeom prst="rect">
                  <a:avLst/>
                </a:prstGeom>
              </p:spPr>
            </p:pic>
          </mc:Fallback>
        </mc:AlternateContent>
      </p:grpSp>
      <p:grpSp>
        <p:nvGrpSpPr>
          <p:cNvPr id="10" name="Group 9">
            <a:extLst>
              <a:ext uri="{FF2B5EF4-FFF2-40B4-BE49-F238E27FC236}">
                <a16:creationId xmlns:a16="http://schemas.microsoft.com/office/drawing/2014/main" id="{C172E48D-2617-FDA6-63AC-2303890321BF}"/>
              </a:ext>
            </a:extLst>
          </p:cNvPr>
          <p:cNvGrpSpPr/>
          <p:nvPr/>
        </p:nvGrpSpPr>
        <p:grpSpPr>
          <a:xfrm>
            <a:off x="2165297" y="4070988"/>
            <a:ext cx="5061240" cy="1387440"/>
            <a:chOff x="2105572" y="4360157"/>
            <a:chExt cx="5061240" cy="1387440"/>
          </a:xfrm>
        </p:grpSpPr>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id="{1C018BE5-11FC-A0ED-5046-4DB22B425EFC}"/>
                    </a:ext>
                  </a:extLst>
                </p14:cNvPr>
                <p14:cNvContentPartPr/>
                <p14:nvPr/>
              </p14:nvContentPartPr>
              <p14:xfrm>
                <a:off x="2125012" y="4360157"/>
                <a:ext cx="5041800" cy="1167840"/>
              </p14:xfrm>
            </p:contentPart>
          </mc:Choice>
          <mc:Fallback xmlns="">
            <p:pic>
              <p:nvPicPr>
                <p:cNvPr id="8" name="Ink 7">
                  <a:extLst>
                    <a:ext uri="{FF2B5EF4-FFF2-40B4-BE49-F238E27FC236}">
                      <a16:creationId xmlns:a16="http://schemas.microsoft.com/office/drawing/2014/main" id="{1C018BE5-11FC-A0ED-5046-4DB22B425EFC}"/>
                    </a:ext>
                  </a:extLst>
                </p:cNvPr>
                <p:cNvPicPr/>
                <p:nvPr/>
              </p:nvPicPr>
              <p:blipFill>
                <a:blip r:embed="rId8"/>
                <a:stretch>
                  <a:fillRect/>
                </a:stretch>
              </p:blipFill>
              <p:spPr>
                <a:xfrm>
                  <a:off x="2107372" y="4342517"/>
                  <a:ext cx="5077440" cy="12034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Ink 8">
                  <a:extLst>
                    <a:ext uri="{FF2B5EF4-FFF2-40B4-BE49-F238E27FC236}">
                      <a16:creationId xmlns:a16="http://schemas.microsoft.com/office/drawing/2014/main" id="{EB84EFFD-BA92-F2A5-A02E-D32B49A62B6E}"/>
                    </a:ext>
                  </a:extLst>
                </p14:cNvPr>
                <p14:cNvContentPartPr/>
                <p14:nvPr/>
              </p14:nvContentPartPr>
              <p14:xfrm>
                <a:off x="2105572" y="5337917"/>
                <a:ext cx="220320" cy="409680"/>
              </p14:xfrm>
            </p:contentPart>
          </mc:Choice>
          <mc:Fallback xmlns="">
            <p:pic>
              <p:nvPicPr>
                <p:cNvPr id="9" name="Ink 8">
                  <a:extLst>
                    <a:ext uri="{FF2B5EF4-FFF2-40B4-BE49-F238E27FC236}">
                      <a16:creationId xmlns:a16="http://schemas.microsoft.com/office/drawing/2014/main" id="{EB84EFFD-BA92-F2A5-A02E-D32B49A62B6E}"/>
                    </a:ext>
                  </a:extLst>
                </p:cNvPr>
                <p:cNvPicPr/>
                <p:nvPr/>
              </p:nvPicPr>
              <p:blipFill>
                <a:blip r:embed="rId10"/>
                <a:stretch>
                  <a:fillRect/>
                </a:stretch>
              </p:blipFill>
              <p:spPr>
                <a:xfrm>
                  <a:off x="2087932" y="5319917"/>
                  <a:ext cx="255960" cy="445320"/>
                </a:xfrm>
                <a:prstGeom prst="rect">
                  <a:avLst/>
                </a:prstGeom>
              </p:spPr>
            </p:pic>
          </mc:Fallback>
        </mc:AlternateContent>
      </p:grpSp>
    </p:spTree>
    <p:extLst>
      <p:ext uri="{BB962C8B-B14F-4D97-AF65-F5344CB8AC3E}">
        <p14:creationId xmlns:p14="http://schemas.microsoft.com/office/powerpoint/2010/main" val="184989621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Test network connection using domain name</a:t>
            </a:r>
          </a:p>
        </p:txBody>
      </p:sp>
      <p:sp>
        <p:nvSpPr>
          <p:cNvPr id="2" name="Slide Number Placeholder 1"/>
          <p:cNvSpPr>
            <a:spLocks noGrp="1"/>
          </p:cNvSpPr>
          <p:nvPr>
            <p:ph type="sldNum" sz="quarter" idx="12"/>
          </p:nvPr>
        </p:nvSpPr>
        <p:spPr/>
        <p:txBody>
          <a:bodyPr/>
          <a:lstStyle/>
          <a:p>
            <a:pPr algn="ctr"/>
            <a:fld id="{00000000-1234-1234-1234-123412341234}" type="slidenum">
              <a:rPr lang="en" smtClean="0"/>
              <a:pPr algn="ctr"/>
              <a:t>50</a:t>
            </a:fld>
            <a:endParaRPr lang="en"/>
          </a:p>
        </p:txBody>
      </p:sp>
      <p:pic>
        <p:nvPicPr>
          <p:cNvPr id="5" name="Picture 4"/>
          <p:cNvPicPr>
            <a:picLocks noChangeAspect="1"/>
          </p:cNvPicPr>
          <p:nvPr/>
        </p:nvPicPr>
        <p:blipFill>
          <a:blip r:embed="rId2"/>
          <a:stretch>
            <a:fillRect/>
          </a:stretch>
        </p:blipFill>
        <p:spPr>
          <a:xfrm>
            <a:off x="932729" y="2359587"/>
            <a:ext cx="10326541" cy="1663932"/>
          </a:xfrm>
          <a:prstGeom prst="rect">
            <a:avLst/>
          </a:prstGeom>
        </p:spPr>
      </p:pic>
    </p:spTree>
    <p:extLst>
      <p:ext uri="{BB962C8B-B14F-4D97-AF65-F5344CB8AC3E}">
        <p14:creationId xmlns:p14="http://schemas.microsoft.com/office/powerpoint/2010/main" val="311837445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 network connection using IP</a:t>
            </a:r>
          </a:p>
        </p:txBody>
      </p:sp>
      <p:sp>
        <p:nvSpPr>
          <p:cNvPr id="3" name="Slide Number Placeholder 2"/>
          <p:cNvSpPr>
            <a:spLocks noGrp="1"/>
          </p:cNvSpPr>
          <p:nvPr>
            <p:ph type="sldNum" sz="quarter" idx="12"/>
          </p:nvPr>
        </p:nvSpPr>
        <p:spPr/>
        <p:txBody>
          <a:bodyPr/>
          <a:lstStyle/>
          <a:p>
            <a:fld id="{E24DD715-7292-4FAD-A484-09D5D92FAB07}" type="slidenum">
              <a:rPr lang="en-US" smtClean="0"/>
              <a:t>51</a:t>
            </a:fld>
            <a:endParaRPr lang="en-US"/>
          </a:p>
        </p:txBody>
      </p:sp>
      <p:pic>
        <p:nvPicPr>
          <p:cNvPr id="5" name="Picture 4"/>
          <p:cNvPicPr>
            <a:picLocks noChangeAspect="1"/>
          </p:cNvPicPr>
          <p:nvPr/>
        </p:nvPicPr>
        <p:blipFill>
          <a:blip r:embed="rId2"/>
          <a:stretch>
            <a:fillRect/>
          </a:stretch>
        </p:blipFill>
        <p:spPr>
          <a:xfrm>
            <a:off x="984857" y="2397691"/>
            <a:ext cx="7201905" cy="1625827"/>
          </a:xfrm>
          <a:prstGeom prst="rect">
            <a:avLst/>
          </a:prstGeom>
        </p:spPr>
      </p:pic>
    </p:spTree>
    <p:extLst>
      <p:ext uri="{BB962C8B-B14F-4D97-AF65-F5344CB8AC3E}">
        <p14:creationId xmlns:p14="http://schemas.microsoft.com/office/powerpoint/2010/main" val="424775459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5582C3-0296-0B8B-6427-B0584691B0EC}"/>
              </a:ext>
            </a:extLst>
          </p:cNvPr>
          <p:cNvSpPr>
            <a:spLocks noGrp="1"/>
          </p:cNvSpPr>
          <p:nvPr>
            <p:ph type="title"/>
          </p:nvPr>
        </p:nvSpPr>
        <p:spPr/>
        <p:txBody>
          <a:bodyPr/>
          <a:lstStyle/>
          <a:p>
            <a:r>
              <a:rPr lang="en-US" dirty="0"/>
              <a:t>List all open TCP ports</a:t>
            </a:r>
          </a:p>
        </p:txBody>
      </p:sp>
      <p:pic>
        <p:nvPicPr>
          <p:cNvPr id="4" name="Picture 3">
            <a:extLst>
              <a:ext uri="{FF2B5EF4-FFF2-40B4-BE49-F238E27FC236}">
                <a16:creationId xmlns:a16="http://schemas.microsoft.com/office/drawing/2014/main" id="{F4C5D660-1E00-1926-D6FC-43657D9F27B1}"/>
              </a:ext>
            </a:extLst>
          </p:cNvPr>
          <p:cNvPicPr>
            <a:picLocks noChangeAspect="1"/>
          </p:cNvPicPr>
          <p:nvPr/>
        </p:nvPicPr>
        <p:blipFill>
          <a:blip r:embed="rId2"/>
          <a:stretch>
            <a:fillRect/>
          </a:stretch>
        </p:blipFill>
        <p:spPr>
          <a:xfrm>
            <a:off x="838200" y="2878601"/>
            <a:ext cx="9099068" cy="2880610"/>
          </a:xfrm>
          <a:prstGeom prst="rect">
            <a:avLst/>
          </a:prstGeom>
        </p:spPr>
      </p:pic>
      <p:sp>
        <p:nvSpPr>
          <p:cNvPr id="6" name="TextBox 5">
            <a:extLst>
              <a:ext uri="{FF2B5EF4-FFF2-40B4-BE49-F238E27FC236}">
                <a16:creationId xmlns:a16="http://schemas.microsoft.com/office/drawing/2014/main" id="{A25E5C67-8657-900D-685F-C235B129D254}"/>
              </a:ext>
            </a:extLst>
          </p:cNvPr>
          <p:cNvSpPr txBox="1"/>
          <p:nvPr/>
        </p:nvSpPr>
        <p:spPr>
          <a:xfrm>
            <a:off x="4425042" y="1690688"/>
            <a:ext cx="6539594" cy="923330"/>
          </a:xfrm>
          <a:prstGeom prst="rect">
            <a:avLst/>
          </a:prstGeom>
          <a:solidFill>
            <a:schemeClr val="accent4">
              <a:lumMod val="20000"/>
              <a:lumOff val="80000"/>
            </a:schemeClr>
          </a:solidFill>
        </p:spPr>
        <p:txBody>
          <a:bodyPr wrap="square">
            <a:spAutoFit/>
          </a:bodyPr>
          <a:lstStyle/>
          <a:p>
            <a:r>
              <a:rPr lang="en-US" dirty="0">
                <a:latin typeface="OCRB" panose="020B0609020202020204" pitchFamily="49" charset="0"/>
              </a:rPr>
              <a:t>-l, --listening</a:t>
            </a:r>
            <a:r>
              <a:rPr lang="en-US" dirty="0"/>
              <a:t>          display listening server sockets</a:t>
            </a:r>
          </a:p>
          <a:p>
            <a:r>
              <a:rPr lang="en-GB" dirty="0">
                <a:latin typeface="OCRB" panose="020B0609020202020204" pitchFamily="49" charset="0"/>
              </a:rPr>
              <a:t>-n, --numeric </a:t>
            </a:r>
            <a:r>
              <a:rPr lang="en-GB" dirty="0"/>
              <a:t>         port number (don't resolve names)</a:t>
            </a:r>
          </a:p>
          <a:p>
            <a:r>
              <a:rPr lang="en-GB" dirty="0">
                <a:latin typeface="OCRB" panose="020B0609020202020204" pitchFamily="49" charset="0"/>
              </a:rPr>
              <a:t>-t, --</a:t>
            </a:r>
            <a:r>
              <a:rPr lang="en-GB" dirty="0" err="1">
                <a:latin typeface="OCRB" panose="020B0609020202020204" pitchFamily="49" charset="0"/>
              </a:rPr>
              <a:t>tcp</a:t>
            </a:r>
            <a:endParaRPr lang="en-US" dirty="0">
              <a:latin typeface="OCRB" panose="020B0609020202020204" pitchFamily="49" charset="0"/>
            </a:endParaRPr>
          </a:p>
        </p:txBody>
      </p:sp>
      <p:sp>
        <p:nvSpPr>
          <p:cNvPr id="7" name="Rectangle 6">
            <a:extLst>
              <a:ext uri="{FF2B5EF4-FFF2-40B4-BE49-F238E27FC236}">
                <a16:creationId xmlns:a16="http://schemas.microsoft.com/office/drawing/2014/main" id="{A6F5A4BB-EB4F-3394-B8BB-2E675501A30A}"/>
              </a:ext>
            </a:extLst>
          </p:cNvPr>
          <p:cNvSpPr/>
          <p:nvPr/>
        </p:nvSpPr>
        <p:spPr>
          <a:xfrm>
            <a:off x="838200" y="4433207"/>
            <a:ext cx="3701143" cy="25309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2F7FE253-246A-89A6-DCA6-B8AC4C0D7E49}"/>
              </a:ext>
            </a:extLst>
          </p:cNvPr>
          <p:cNvSpPr txBox="1"/>
          <p:nvPr/>
        </p:nvSpPr>
        <p:spPr>
          <a:xfrm>
            <a:off x="3918858" y="4772717"/>
            <a:ext cx="2404569" cy="369332"/>
          </a:xfrm>
          <a:prstGeom prst="rect">
            <a:avLst/>
          </a:prstGeom>
          <a:noFill/>
        </p:spPr>
        <p:txBody>
          <a:bodyPr wrap="none" rtlCol="0">
            <a:spAutoFit/>
          </a:bodyPr>
          <a:lstStyle/>
          <a:p>
            <a:r>
              <a:rPr lang="en-US" dirty="0" err="1">
                <a:solidFill>
                  <a:srgbClr val="FF0000"/>
                </a:solidFill>
              </a:rPr>
              <a:t>ssh</a:t>
            </a:r>
            <a:r>
              <a:rPr lang="en-US" dirty="0">
                <a:solidFill>
                  <a:srgbClr val="FF0000"/>
                </a:solidFill>
              </a:rPr>
              <a:t> (22) port is listening</a:t>
            </a:r>
          </a:p>
        </p:txBody>
      </p:sp>
    </p:spTree>
    <p:extLst>
      <p:ext uri="{BB962C8B-B14F-4D97-AF65-F5344CB8AC3E}">
        <p14:creationId xmlns:p14="http://schemas.microsoft.com/office/powerpoint/2010/main" val="37438639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0BB4CEF-E970-53FB-DB5B-9EBB84A58F8A}"/>
              </a:ext>
            </a:extLst>
          </p:cNvPr>
          <p:cNvPicPr>
            <a:picLocks noChangeAspect="1"/>
          </p:cNvPicPr>
          <p:nvPr/>
        </p:nvPicPr>
        <p:blipFill>
          <a:blip r:embed="rId3"/>
          <a:stretch>
            <a:fillRect/>
          </a:stretch>
        </p:blipFill>
        <p:spPr>
          <a:xfrm>
            <a:off x="1218435" y="1253401"/>
            <a:ext cx="9561325" cy="5095180"/>
          </a:xfrm>
          <a:prstGeom prst="rect">
            <a:avLst/>
          </a:prstGeom>
        </p:spPr>
      </p:pic>
      <p:sp>
        <p:nvSpPr>
          <p:cNvPr id="5" name="TextBox 4">
            <a:extLst>
              <a:ext uri="{FF2B5EF4-FFF2-40B4-BE49-F238E27FC236}">
                <a16:creationId xmlns:a16="http://schemas.microsoft.com/office/drawing/2014/main" id="{CF2C131D-40C8-8535-FFB7-4DBCC6D47EBC}"/>
              </a:ext>
            </a:extLst>
          </p:cNvPr>
          <p:cNvSpPr txBox="1"/>
          <p:nvPr/>
        </p:nvSpPr>
        <p:spPr>
          <a:xfrm>
            <a:off x="1218435" y="884069"/>
            <a:ext cx="4280595" cy="369332"/>
          </a:xfrm>
          <a:prstGeom prst="rect">
            <a:avLst/>
          </a:prstGeom>
          <a:solidFill>
            <a:schemeClr val="accent4"/>
          </a:solidFill>
        </p:spPr>
        <p:txBody>
          <a:bodyPr wrap="none" rtlCol="0">
            <a:spAutoFit/>
          </a:bodyPr>
          <a:lstStyle/>
          <a:p>
            <a:r>
              <a:rPr lang="en-US" dirty="0"/>
              <a:t>Open port 21 and verify the port is listening</a:t>
            </a:r>
          </a:p>
        </p:txBody>
      </p:sp>
      <p:sp>
        <p:nvSpPr>
          <p:cNvPr id="7" name="TextBox 6">
            <a:extLst>
              <a:ext uri="{FF2B5EF4-FFF2-40B4-BE49-F238E27FC236}">
                <a16:creationId xmlns:a16="http://schemas.microsoft.com/office/drawing/2014/main" id="{3FB5296F-5B03-3582-AAEE-09D90D8AC885}"/>
              </a:ext>
            </a:extLst>
          </p:cNvPr>
          <p:cNvSpPr txBox="1"/>
          <p:nvPr/>
        </p:nvSpPr>
        <p:spPr>
          <a:xfrm>
            <a:off x="3510643" y="6488668"/>
            <a:ext cx="3118758" cy="369332"/>
          </a:xfrm>
          <a:prstGeom prst="rect">
            <a:avLst/>
          </a:prstGeom>
          <a:noFill/>
        </p:spPr>
        <p:txBody>
          <a:bodyPr wrap="square">
            <a:spAutoFit/>
          </a:bodyPr>
          <a:lstStyle/>
          <a:p>
            <a:r>
              <a:rPr lang="en-US" dirty="0" err="1">
                <a:latin typeface="OCRB" panose="020B0609020202020204" pitchFamily="49" charset="0"/>
              </a:rPr>
              <a:t>nmap</a:t>
            </a:r>
            <a:r>
              <a:rPr lang="en-US" dirty="0">
                <a:latin typeface="OCRB" panose="020B0609020202020204" pitchFamily="49" charset="0"/>
              </a:rPr>
              <a:t> localhost -p 21</a:t>
            </a:r>
          </a:p>
        </p:txBody>
      </p:sp>
    </p:spTree>
    <p:extLst>
      <p:ext uri="{BB962C8B-B14F-4D97-AF65-F5344CB8AC3E}">
        <p14:creationId xmlns:p14="http://schemas.microsoft.com/office/powerpoint/2010/main" val="339932897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96681" y="6104384"/>
            <a:ext cx="5168979" cy="369332"/>
          </a:xfrm>
          <a:prstGeom prst="rect">
            <a:avLst/>
          </a:prstGeom>
        </p:spPr>
        <p:txBody>
          <a:bodyPr wrap="none">
            <a:spAutoFit/>
          </a:bodyPr>
          <a:lstStyle/>
          <a:p>
            <a:r>
              <a:rPr lang="en-US" dirty="0"/>
              <a:t>https://pbs.twimg.com/media/DulILzQXcAAkFMV.jpg</a:t>
            </a:r>
          </a:p>
        </p:txBody>
      </p:sp>
      <p:pic>
        <p:nvPicPr>
          <p:cNvPr id="5" name="Picture 4"/>
          <p:cNvPicPr>
            <a:picLocks noChangeAspect="1"/>
          </p:cNvPicPr>
          <p:nvPr/>
        </p:nvPicPr>
        <p:blipFill>
          <a:blip r:embed="rId2"/>
          <a:stretch>
            <a:fillRect/>
          </a:stretch>
        </p:blipFill>
        <p:spPr>
          <a:xfrm>
            <a:off x="0" y="2029249"/>
            <a:ext cx="12192000" cy="4075135"/>
          </a:xfrm>
          <a:prstGeom prst="rect">
            <a:avLst/>
          </a:prstGeom>
        </p:spPr>
      </p:pic>
      <p:sp>
        <p:nvSpPr>
          <p:cNvPr id="2" name="Title 1">
            <a:extLst>
              <a:ext uri="{FF2B5EF4-FFF2-40B4-BE49-F238E27FC236}">
                <a16:creationId xmlns:a16="http://schemas.microsoft.com/office/drawing/2014/main" id="{89A0440F-A056-4BE8-BB8E-3861FE9122E3}"/>
              </a:ext>
            </a:extLst>
          </p:cNvPr>
          <p:cNvSpPr>
            <a:spLocks noGrp="1"/>
          </p:cNvSpPr>
          <p:nvPr>
            <p:ph type="title"/>
          </p:nvPr>
        </p:nvSpPr>
        <p:spPr/>
        <p:txBody>
          <a:bodyPr/>
          <a:lstStyle/>
          <a:p>
            <a:r>
              <a:rPr lang="en-GB" dirty="0"/>
              <a:t>Download a file </a:t>
            </a:r>
            <a:r>
              <a:rPr lang="en-US" dirty="0"/>
              <a:t>(</a:t>
            </a:r>
            <a:r>
              <a:rPr lang="en-US" dirty="0" err="1">
                <a:solidFill>
                  <a:srgbClr val="FF0000"/>
                </a:solidFill>
                <a:latin typeface="OCRB" panose="020B0609020202020204" pitchFamily="49" charset="0"/>
              </a:rPr>
              <a:t>wget</a:t>
            </a:r>
            <a:r>
              <a:rPr lang="en-US" dirty="0"/>
              <a:t>)</a:t>
            </a:r>
          </a:p>
        </p:txBody>
      </p:sp>
    </p:spTree>
    <p:extLst>
      <p:ext uri="{BB962C8B-B14F-4D97-AF65-F5344CB8AC3E}">
        <p14:creationId xmlns:p14="http://schemas.microsoft.com/office/powerpoint/2010/main" val="241832004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895820A-133A-4CBD-BD17-4AFBF584A4F7}"/>
              </a:ext>
            </a:extLst>
          </p:cNvPr>
          <p:cNvSpPr>
            <a:spLocks noGrp="1"/>
          </p:cNvSpPr>
          <p:nvPr>
            <p:ph type="title"/>
          </p:nvPr>
        </p:nvSpPr>
        <p:spPr/>
        <p:txBody>
          <a:bodyPr/>
          <a:lstStyle/>
          <a:p>
            <a:r>
              <a:rPr lang="en-US" dirty="0"/>
              <a:t>Create a script file</a:t>
            </a:r>
          </a:p>
        </p:txBody>
      </p:sp>
      <p:sp>
        <p:nvSpPr>
          <p:cNvPr id="4" name="Text Placeholder 3">
            <a:extLst>
              <a:ext uri="{FF2B5EF4-FFF2-40B4-BE49-F238E27FC236}">
                <a16:creationId xmlns:a16="http://schemas.microsoft.com/office/drawing/2014/main" id="{B94316E1-ED0F-467D-A861-5A01B548D9B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06064372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A5364ED-6372-42B0-8F40-B24AA14AA454}"/>
              </a:ext>
            </a:extLst>
          </p:cNvPr>
          <p:cNvSpPr>
            <a:spLocks noGrp="1"/>
          </p:cNvSpPr>
          <p:nvPr>
            <p:ph type="title"/>
          </p:nvPr>
        </p:nvSpPr>
        <p:spPr/>
        <p:txBody>
          <a:bodyPr/>
          <a:lstStyle/>
          <a:p>
            <a:r>
              <a:rPr lang="en-GB" dirty="0"/>
              <a:t>Create a simple script file</a:t>
            </a:r>
            <a:endParaRPr lang="en-US" dirty="0"/>
          </a:p>
        </p:txBody>
      </p:sp>
      <p:pic>
        <p:nvPicPr>
          <p:cNvPr id="8" name="Picture 7">
            <a:extLst>
              <a:ext uri="{FF2B5EF4-FFF2-40B4-BE49-F238E27FC236}">
                <a16:creationId xmlns:a16="http://schemas.microsoft.com/office/drawing/2014/main" id="{D6642376-3771-4A23-988A-14E881E82403}"/>
              </a:ext>
            </a:extLst>
          </p:cNvPr>
          <p:cNvPicPr>
            <a:picLocks noChangeAspect="1"/>
          </p:cNvPicPr>
          <p:nvPr/>
        </p:nvPicPr>
        <p:blipFill>
          <a:blip r:embed="rId3"/>
          <a:stretch>
            <a:fillRect/>
          </a:stretch>
        </p:blipFill>
        <p:spPr>
          <a:xfrm>
            <a:off x="910806" y="2126311"/>
            <a:ext cx="5084805" cy="1981320"/>
          </a:xfrm>
          <a:prstGeom prst="rect">
            <a:avLst/>
          </a:prstGeom>
        </p:spPr>
      </p:pic>
      <p:pic>
        <p:nvPicPr>
          <p:cNvPr id="10" name="Picture 9">
            <a:extLst>
              <a:ext uri="{FF2B5EF4-FFF2-40B4-BE49-F238E27FC236}">
                <a16:creationId xmlns:a16="http://schemas.microsoft.com/office/drawing/2014/main" id="{9EF32C83-75BB-4834-92CD-1D2764C7758A}"/>
              </a:ext>
            </a:extLst>
          </p:cNvPr>
          <p:cNvPicPr>
            <a:picLocks noChangeAspect="1"/>
          </p:cNvPicPr>
          <p:nvPr/>
        </p:nvPicPr>
        <p:blipFill>
          <a:blip r:embed="rId4"/>
          <a:stretch>
            <a:fillRect/>
          </a:stretch>
        </p:blipFill>
        <p:spPr>
          <a:xfrm>
            <a:off x="895865" y="4744122"/>
            <a:ext cx="6689263" cy="1325563"/>
          </a:xfrm>
          <a:prstGeom prst="rect">
            <a:avLst/>
          </a:prstGeom>
        </p:spPr>
      </p:pic>
      <p:sp>
        <p:nvSpPr>
          <p:cNvPr id="11" name="TextBox 10">
            <a:extLst>
              <a:ext uri="{FF2B5EF4-FFF2-40B4-BE49-F238E27FC236}">
                <a16:creationId xmlns:a16="http://schemas.microsoft.com/office/drawing/2014/main" id="{8A39246C-5DBA-4DED-9015-D17CDBB97641}"/>
              </a:ext>
            </a:extLst>
          </p:cNvPr>
          <p:cNvSpPr txBox="1"/>
          <p:nvPr/>
        </p:nvSpPr>
        <p:spPr>
          <a:xfrm>
            <a:off x="895865" y="4349268"/>
            <a:ext cx="3132438" cy="369332"/>
          </a:xfrm>
          <a:prstGeom prst="rect">
            <a:avLst/>
          </a:prstGeom>
          <a:solidFill>
            <a:schemeClr val="accent4"/>
          </a:solidFill>
        </p:spPr>
        <p:txBody>
          <a:bodyPr wrap="square">
            <a:spAutoFit/>
          </a:bodyPr>
          <a:lstStyle/>
          <a:p>
            <a:r>
              <a:rPr lang="en-GB" dirty="0"/>
              <a:t>Check permission of files</a:t>
            </a:r>
            <a:endParaRPr lang="en-US" dirty="0"/>
          </a:p>
        </p:txBody>
      </p:sp>
      <p:sp>
        <p:nvSpPr>
          <p:cNvPr id="12" name="TextBox 11">
            <a:extLst>
              <a:ext uri="{FF2B5EF4-FFF2-40B4-BE49-F238E27FC236}">
                <a16:creationId xmlns:a16="http://schemas.microsoft.com/office/drawing/2014/main" id="{09D4ED7B-C96A-4351-AAAA-9646E192FBFD}"/>
              </a:ext>
            </a:extLst>
          </p:cNvPr>
          <p:cNvSpPr txBox="1"/>
          <p:nvPr/>
        </p:nvSpPr>
        <p:spPr>
          <a:xfrm>
            <a:off x="895865" y="1721771"/>
            <a:ext cx="3132438" cy="369332"/>
          </a:xfrm>
          <a:prstGeom prst="rect">
            <a:avLst/>
          </a:prstGeom>
          <a:solidFill>
            <a:schemeClr val="accent4"/>
          </a:solidFill>
        </p:spPr>
        <p:txBody>
          <a:bodyPr wrap="square">
            <a:spAutoFit/>
          </a:bodyPr>
          <a:lstStyle/>
          <a:p>
            <a:r>
              <a:rPr lang="en-GB" dirty="0"/>
              <a:t>Create a script using </a:t>
            </a:r>
            <a:r>
              <a:rPr lang="en-GB" dirty="0" err="1"/>
              <a:t>leafpad</a:t>
            </a:r>
            <a:endParaRPr lang="en-US" dirty="0"/>
          </a:p>
        </p:txBody>
      </p:sp>
      <p:pic>
        <p:nvPicPr>
          <p:cNvPr id="13" name="Picture 12">
            <a:extLst>
              <a:ext uri="{FF2B5EF4-FFF2-40B4-BE49-F238E27FC236}">
                <a16:creationId xmlns:a16="http://schemas.microsoft.com/office/drawing/2014/main" id="{2BDA334F-F2DA-484C-B219-4E9F22B21626}"/>
              </a:ext>
            </a:extLst>
          </p:cNvPr>
          <p:cNvPicPr>
            <a:picLocks noChangeAspect="1"/>
          </p:cNvPicPr>
          <p:nvPr/>
        </p:nvPicPr>
        <p:blipFill>
          <a:blip r:embed="rId5"/>
          <a:stretch>
            <a:fillRect/>
          </a:stretch>
        </p:blipFill>
        <p:spPr>
          <a:xfrm>
            <a:off x="7873336" y="3081763"/>
            <a:ext cx="4116160" cy="1796142"/>
          </a:xfrm>
          <a:prstGeom prst="rect">
            <a:avLst/>
          </a:prstGeom>
        </p:spPr>
      </p:pic>
      <p:sp>
        <p:nvSpPr>
          <p:cNvPr id="14" name="Right Arrow 14">
            <a:extLst>
              <a:ext uri="{FF2B5EF4-FFF2-40B4-BE49-F238E27FC236}">
                <a16:creationId xmlns:a16="http://schemas.microsoft.com/office/drawing/2014/main" id="{8C2B2658-1045-4FCC-BBFF-9F50A6C9B15C}"/>
              </a:ext>
            </a:extLst>
          </p:cNvPr>
          <p:cNvSpPr/>
          <p:nvPr/>
        </p:nvSpPr>
        <p:spPr>
          <a:xfrm rot="20585164" flipV="1">
            <a:off x="2136959" y="4879305"/>
            <a:ext cx="6023345" cy="45719"/>
          </a:xfrm>
          <a:prstGeom prst="rightArrow">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FAC8051D-52CD-4735-A4AB-4B1ADA0A92D7}"/>
              </a:ext>
            </a:extLst>
          </p:cNvPr>
          <p:cNvSpPr txBox="1"/>
          <p:nvPr/>
        </p:nvSpPr>
        <p:spPr>
          <a:xfrm>
            <a:off x="1380178" y="2897097"/>
            <a:ext cx="1176500" cy="369332"/>
          </a:xfrm>
          <a:prstGeom prst="rect">
            <a:avLst/>
          </a:prstGeom>
          <a:noFill/>
        </p:spPr>
        <p:txBody>
          <a:bodyPr wrap="square">
            <a:spAutoFit/>
          </a:bodyPr>
          <a:lstStyle/>
          <a:p>
            <a:r>
              <a:rPr lang="en-US" dirty="0">
                <a:highlight>
                  <a:srgbClr val="FFFF00"/>
                </a:highlight>
              </a:rPr>
              <a:t>#!/bin/sh</a:t>
            </a:r>
          </a:p>
        </p:txBody>
      </p:sp>
      <p:cxnSp>
        <p:nvCxnSpPr>
          <p:cNvPr id="4" name="Straight Arrow Connector 3">
            <a:extLst>
              <a:ext uri="{FF2B5EF4-FFF2-40B4-BE49-F238E27FC236}">
                <a16:creationId xmlns:a16="http://schemas.microsoft.com/office/drawing/2014/main" id="{2F27C0E7-ED97-4603-881F-BD96211F0E27}"/>
              </a:ext>
            </a:extLst>
          </p:cNvPr>
          <p:cNvCxnSpPr>
            <a:cxnSpLocks/>
            <a:stCxn id="9" idx="1"/>
          </p:cNvCxnSpPr>
          <p:nvPr/>
        </p:nvCxnSpPr>
        <p:spPr>
          <a:xfrm flipH="1">
            <a:off x="2321992" y="2264810"/>
            <a:ext cx="3953803" cy="840762"/>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2" name="TextBox 1">
            <a:extLst>
              <a:ext uri="{FF2B5EF4-FFF2-40B4-BE49-F238E27FC236}">
                <a16:creationId xmlns:a16="http://schemas.microsoft.com/office/drawing/2014/main" id="{EADA3976-ECB0-DF88-0094-A6B259443E89}"/>
              </a:ext>
            </a:extLst>
          </p:cNvPr>
          <p:cNvSpPr txBox="1"/>
          <p:nvPr/>
        </p:nvSpPr>
        <p:spPr>
          <a:xfrm>
            <a:off x="3558072" y="6458649"/>
            <a:ext cx="5514366" cy="369332"/>
          </a:xfrm>
          <a:prstGeom prst="rect">
            <a:avLst/>
          </a:prstGeom>
          <a:noFill/>
        </p:spPr>
        <p:txBody>
          <a:bodyPr wrap="square">
            <a:spAutoFit/>
          </a:bodyPr>
          <a:lstStyle/>
          <a:p>
            <a:r>
              <a:rPr lang="en-GB" b="0" i="0">
                <a:solidFill>
                  <a:srgbClr val="374151"/>
                </a:solidFill>
                <a:effectLst/>
                <a:latin typeface="OCRB" panose="020B0609020202020204" pitchFamily="49" charset="0"/>
              </a:rPr>
              <a:t>.bat</a:t>
            </a:r>
            <a:endParaRPr lang="en-US" dirty="0">
              <a:latin typeface="OCRB" panose="020B0609020202020204" pitchFamily="49" charset="0"/>
            </a:endParaRPr>
          </a:p>
        </p:txBody>
      </p:sp>
      <p:pic>
        <p:nvPicPr>
          <p:cNvPr id="3" name="Picture 2">
            <a:extLst>
              <a:ext uri="{FF2B5EF4-FFF2-40B4-BE49-F238E27FC236}">
                <a16:creationId xmlns:a16="http://schemas.microsoft.com/office/drawing/2014/main" id="{675836C7-3335-DF2C-962D-1AA89B1B998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65837" y="6428630"/>
            <a:ext cx="429370" cy="42937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EFAF5A4B-DFBE-2A21-4F7E-1E2621BD52A8}"/>
              </a:ext>
            </a:extLst>
          </p:cNvPr>
          <p:cNvSpPr txBox="1"/>
          <p:nvPr/>
        </p:nvSpPr>
        <p:spPr>
          <a:xfrm>
            <a:off x="6275795" y="1803145"/>
            <a:ext cx="3741965" cy="923330"/>
          </a:xfrm>
          <a:prstGeom prst="rect">
            <a:avLst/>
          </a:prstGeom>
          <a:noFill/>
        </p:spPr>
        <p:txBody>
          <a:bodyPr wrap="square">
            <a:spAutoFit/>
          </a:bodyPr>
          <a:lstStyle/>
          <a:p>
            <a:r>
              <a:rPr lang="en-US" b="0" i="0" dirty="0">
                <a:solidFill>
                  <a:srgbClr val="FF0000"/>
                </a:solidFill>
                <a:effectLst/>
                <a:latin typeface="Söhne"/>
              </a:rPr>
              <a:t>shebang: </a:t>
            </a:r>
            <a:r>
              <a:rPr lang="en-GB" dirty="0"/>
              <a:t>indicate the interpreter that should be used to execute the script or program that follows</a:t>
            </a:r>
            <a:endParaRPr lang="en-US" dirty="0"/>
          </a:p>
        </p:txBody>
      </p:sp>
    </p:spTree>
    <p:extLst>
      <p:ext uri="{BB962C8B-B14F-4D97-AF65-F5344CB8AC3E}">
        <p14:creationId xmlns:p14="http://schemas.microsoft.com/office/powerpoint/2010/main" val="197903705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Linux Permissions</a:t>
            </a:r>
          </a:p>
        </p:txBody>
      </p:sp>
      <p:sp>
        <p:nvSpPr>
          <p:cNvPr id="3" name="Slide Number Placeholder 2"/>
          <p:cNvSpPr>
            <a:spLocks noGrp="1"/>
          </p:cNvSpPr>
          <p:nvPr>
            <p:ph type="sldNum" sz="quarter" idx="12"/>
          </p:nvPr>
        </p:nvSpPr>
        <p:spPr/>
        <p:txBody>
          <a:bodyPr/>
          <a:lstStyle/>
          <a:p>
            <a:fld id="{E24DD715-7292-4FAD-A484-09D5D92FAB07}" type="slidenum">
              <a:rPr lang="en-US" smtClean="0"/>
              <a:t>57</a:t>
            </a:fld>
            <a:endParaRPr lang="en-US"/>
          </a:p>
        </p:txBody>
      </p:sp>
      <p:pic>
        <p:nvPicPr>
          <p:cNvPr id="1026" name="Picture 2" descr="dmiessler_unixlinux_permission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9" y="1604585"/>
            <a:ext cx="5105400" cy="427990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3"/>
          <a:stretch>
            <a:fillRect/>
          </a:stretch>
        </p:blipFill>
        <p:spPr>
          <a:xfrm>
            <a:off x="5482663" y="3822083"/>
            <a:ext cx="6401693" cy="1498809"/>
          </a:xfrm>
          <a:prstGeom prst="rect">
            <a:avLst/>
          </a:prstGeom>
        </p:spPr>
      </p:pic>
      <p:pic>
        <p:nvPicPr>
          <p:cNvPr id="5" name="Picture 4"/>
          <p:cNvPicPr>
            <a:picLocks noChangeAspect="1"/>
          </p:cNvPicPr>
          <p:nvPr/>
        </p:nvPicPr>
        <p:blipFill>
          <a:blip r:embed="rId4"/>
          <a:stretch>
            <a:fillRect/>
          </a:stretch>
        </p:blipFill>
        <p:spPr>
          <a:xfrm>
            <a:off x="5482663" y="1359284"/>
            <a:ext cx="6693835" cy="1676633"/>
          </a:xfrm>
          <a:prstGeom prst="rect">
            <a:avLst/>
          </a:prstGeom>
        </p:spPr>
      </p:pic>
    </p:spTree>
    <p:extLst>
      <p:ext uri="{BB962C8B-B14F-4D97-AF65-F5344CB8AC3E}">
        <p14:creationId xmlns:p14="http://schemas.microsoft.com/office/powerpoint/2010/main" val="22941284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795CE5-4D04-4CBA-8767-87D7588611F2}"/>
              </a:ext>
            </a:extLst>
          </p:cNvPr>
          <p:cNvSpPr>
            <a:spLocks noGrp="1"/>
          </p:cNvSpPr>
          <p:nvPr>
            <p:ph type="title"/>
          </p:nvPr>
        </p:nvSpPr>
        <p:spPr/>
        <p:txBody>
          <a:bodyPr/>
          <a:lstStyle/>
          <a:p>
            <a:r>
              <a:rPr lang="en-GB" dirty="0"/>
              <a:t>Execute a </a:t>
            </a:r>
            <a:r>
              <a:rPr lang="en-GB"/>
              <a:t>script file in </a:t>
            </a:r>
            <a:r>
              <a:rPr lang="en-GB" dirty="0"/>
              <a:t>a different folder</a:t>
            </a:r>
            <a:endParaRPr lang="en-US" dirty="0"/>
          </a:p>
        </p:txBody>
      </p:sp>
      <p:pic>
        <p:nvPicPr>
          <p:cNvPr id="4" name="Picture 3">
            <a:extLst>
              <a:ext uri="{FF2B5EF4-FFF2-40B4-BE49-F238E27FC236}">
                <a16:creationId xmlns:a16="http://schemas.microsoft.com/office/drawing/2014/main" id="{2039DE48-F833-4C4D-AEA6-65EC61529D54}"/>
              </a:ext>
            </a:extLst>
          </p:cNvPr>
          <p:cNvPicPr>
            <a:picLocks noChangeAspect="1"/>
          </p:cNvPicPr>
          <p:nvPr/>
        </p:nvPicPr>
        <p:blipFill>
          <a:blip r:embed="rId2"/>
          <a:stretch>
            <a:fillRect/>
          </a:stretch>
        </p:blipFill>
        <p:spPr>
          <a:xfrm>
            <a:off x="838200" y="2009831"/>
            <a:ext cx="6664036" cy="2768726"/>
          </a:xfrm>
          <a:prstGeom prst="rect">
            <a:avLst/>
          </a:prstGeom>
        </p:spPr>
      </p:pic>
    </p:spTree>
    <p:extLst>
      <p:ext uri="{BB962C8B-B14F-4D97-AF65-F5344CB8AC3E}">
        <p14:creationId xmlns:p14="http://schemas.microsoft.com/office/powerpoint/2010/main" val="12716203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717730-4F34-4130-AAF8-EBC15D008936}"/>
              </a:ext>
            </a:extLst>
          </p:cNvPr>
          <p:cNvSpPr>
            <a:spLocks noGrp="1"/>
          </p:cNvSpPr>
          <p:nvPr>
            <p:ph type="title"/>
          </p:nvPr>
        </p:nvSpPr>
        <p:spPr/>
        <p:txBody>
          <a:bodyPr/>
          <a:lstStyle/>
          <a:p>
            <a:r>
              <a:rPr lang="en-GB" dirty="0"/>
              <a:t>Add a path to the path variable</a:t>
            </a:r>
            <a:endParaRPr lang="en-US" dirty="0"/>
          </a:p>
        </p:txBody>
      </p:sp>
      <p:pic>
        <p:nvPicPr>
          <p:cNvPr id="4" name="Picture 3">
            <a:extLst>
              <a:ext uri="{FF2B5EF4-FFF2-40B4-BE49-F238E27FC236}">
                <a16:creationId xmlns:a16="http://schemas.microsoft.com/office/drawing/2014/main" id="{25A627BB-5496-40EF-8103-AF171432D7F1}"/>
              </a:ext>
            </a:extLst>
          </p:cNvPr>
          <p:cNvPicPr>
            <a:picLocks noChangeAspect="1"/>
          </p:cNvPicPr>
          <p:nvPr/>
        </p:nvPicPr>
        <p:blipFill>
          <a:blip r:embed="rId3"/>
          <a:stretch>
            <a:fillRect/>
          </a:stretch>
        </p:blipFill>
        <p:spPr>
          <a:xfrm>
            <a:off x="903567" y="1526521"/>
            <a:ext cx="9747116" cy="4966353"/>
          </a:xfrm>
          <a:prstGeom prst="rect">
            <a:avLst/>
          </a:prstGeom>
        </p:spPr>
      </p:pic>
    </p:spTree>
    <p:extLst>
      <p:ext uri="{BB962C8B-B14F-4D97-AF65-F5344CB8AC3E}">
        <p14:creationId xmlns:p14="http://schemas.microsoft.com/office/powerpoint/2010/main" val="14365745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62853D5-A741-4B25-B776-D56570D99CC7}"/>
              </a:ext>
            </a:extLst>
          </p:cNvPr>
          <p:cNvSpPr>
            <a:spLocks noGrp="1"/>
          </p:cNvSpPr>
          <p:nvPr>
            <p:ph type="title"/>
          </p:nvPr>
        </p:nvSpPr>
        <p:spPr/>
        <p:txBody>
          <a:bodyPr/>
          <a:lstStyle/>
          <a:p>
            <a:r>
              <a:rPr lang="en-US" dirty="0"/>
              <a:t>File Systems </a:t>
            </a:r>
          </a:p>
        </p:txBody>
      </p:sp>
      <p:sp>
        <p:nvSpPr>
          <p:cNvPr id="5" name="Content Placeholder 4">
            <a:extLst>
              <a:ext uri="{FF2B5EF4-FFF2-40B4-BE49-F238E27FC236}">
                <a16:creationId xmlns:a16="http://schemas.microsoft.com/office/drawing/2014/main" id="{D2506662-0E52-4D90-97D1-D5742A001103}"/>
              </a:ext>
            </a:extLst>
          </p:cNvPr>
          <p:cNvSpPr>
            <a:spLocks noGrp="1"/>
          </p:cNvSpPr>
          <p:nvPr>
            <p:ph idx="1"/>
          </p:nvPr>
        </p:nvSpPr>
        <p:spPr>
          <a:xfrm>
            <a:off x="838200" y="1825625"/>
            <a:ext cx="5679831" cy="4351338"/>
          </a:xfrm>
        </p:spPr>
        <p:txBody>
          <a:bodyPr/>
          <a:lstStyle/>
          <a:p>
            <a:r>
              <a:rPr lang="en-GB" dirty="0"/>
              <a:t>A file </a:t>
            </a:r>
          </a:p>
          <a:p>
            <a:pPr lvl="1"/>
            <a:r>
              <a:rPr lang="en-GB" dirty="0"/>
              <a:t>is a collection of correlated information</a:t>
            </a:r>
          </a:p>
          <a:p>
            <a:pPr lvl="1"/>
            <a:r>
              <a:rPr lang="en-GB"/>
              <a:t>information </a:t>
            </a:r>
            <a:r>
              <a:rPr lang="en-GB" dirty="0"/>
              <a:t>is recorded on secondary or non-volatile storage like magnetic disks, optical disks, and tapes. </a:t>
            </a:r>
          </a:p>
          <a:p>
            <a:r>
              <a:rPr lang="en-GB" dirty="0"/>
              <a:t>A file system </a:t>
            </a:r>
          </a:p>
          <a:p>
            <a:pPr lvl="1"/>
            <a:r>
              <a:rPr lang="en-GB" dirty="0"/>
              <a:t>defines how files are named, stored, and retrieved from a storage device.</a:t>
            </a:r>
            <a:endParaRPr lang="en-US" dirty="0"/>
          </a:p>
        </p:txBody>
      </p:sp>
      <p:pic>
        <p:nvPicPr>
          <p:cNvPr id="3074" name="Picture 2" descr="Is It Finally Time to Adopt Microsoft&amp;#39;s Resilient File System? | IT Pro">
            <a:extLst>
              <a:ext uri="{FF2B5EF4-FFF2-40B4-BE49-F238E27FC236}">
                <a16:creationId xmlns:a16="http://schemas.microsoft.com/office/drawing/2014/main" id="{32225EEF-AB75-4962-933A-A91958AA4A01}"/>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3480"/>
          <a:stretch/>
        </p:blipFill>
        <p:spPr bwMode="auto">
          <a:xfrm>
            <a:off x="7416879" y="1143103"/>
            <a:ext cx="3760840" cy="2553407"/>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Zoomie Kids Calin Office Classroom File Folder Sorter &amp;amp; Reviews | Wayfair">
            <a:extLst>
              <a:ext uri="{FF2B5EF4-FFF2-40B4-BE49-F238E27FC236}">
                <a16:creationId xmlns:a16="http://schemas.microsoft.com/office/drawing/2014/main" id="{085BDC11-4E93-45EF-9163-F735701A9F6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137758" y="3784058"/>
            <a:ext cx="4319081" cy="2879387"/>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a:extLst>
              <a:ext uri="{FF2B5EF4-FFF2-40B4-BE49-F238E27FC236}">
                <a16:creationId xmlns:a16="http://schemas.microsoft.com/office/drawing/2014/main" id="{B259A238-D482-4CA1-867A-47F656B07D7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80789" y="1614791"/>
            <a:ext cx="1242001" cy="1242001"/>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a:extLst>
              <a:ext uri="{FF2B5EF4-FFF2-40B4-BE49-F238E27FC236}">
                <a16:creationId xmlns:a16="http://schemas.microsoft.com/office/drawing/2014/main" id="{486E3E75-F513-4CCC-9807-6836FF2D4BA6}"/>
              </a:ext>
            </a:extLst>
          </p:cNvPr>
          <p:cNvCxnSpPr>
            <a:endCxn id="3074" idx="1"/>
          </p:cNvCxnSpPr>
          <p:nvPr/>
        </p:nvCxnSpPr>
        <p:spPr>
          <a:xfrm flipV="1">
            <a:off x="6235430" y="2419807"/>
            <a:ext cx="1181449" cy="24245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3B39C33C-61D5-4C73-AECD-2B8D3BE7DEF6}"/>
              </a:ext>
            </a:extLst>
          </p:cNvPr>
          <p:cNvCxnSpPr>
            <a:endCxn id="3076" idx="1"/>
          </p:cNvCxnSpPr>
          <p:nvPr/>
        </p:nvCxnSpPr>
        <p:spPr>
          <a:xfrm>
            <a:off x="6237170" y="4829908"/>
            <a:ext cx="900588" cy="3938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3938384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FB77B5E-3139-4C66-8935-9AA9B15E530D}"/>
              </a:ext>
            </a:extLst>
          </p:cNvPr>
          <p:cNvSpPr>
            <a:spLocks noGrp="1"/>
          </p:cNvSpPr>
          <p:nvPr>
            <p:ph type="title"/>
          </p:nvPr>
        </p:nvSpPr>
        <p:spPr/>
        <p:txBody>
          <a:bodyPr/>
          <a:lstStyle/>
          <a:p>
            <a:r>
              <a:rPr lang="en-US" dirty="0"/>
              <a:t>Update/Install software</a:t>
            </a:r>
          </a:p>
        </p:txBody>
      </p:sp>
      <p:sp>
        <p:nvSpPr>
          <p:cNvPr id="4" name="Text Placeholder 3">
            <a:extLst>
              <a:ext uri="{FF2B5EF4-FFF2-40B4-BE49-F238E27FC236}">
                <a16:creationId xmlns:a16="http://schemas.microsoft.com/office/drawing/2014/main" id="{774A7D27-F957-4AEB-B39F-C8C34744C674}"/>
              </a:ext>
            </a:extLst>
          </p:cNvPr>
          <p:cNvSpPr>
            <a:spLocks noGrp="1"/>
          </p:cNvSpPr>
          <p:nvPr>
            <p:ph type="body" idx="1"/>
          </p:nvPr>
        </p:nvSpPr>
        <p:spPr/>
        <p:txBody>
          <a:bodyPr/>
          <a:lstStyle/>
          <a:p>
            <a:r>
              <a:rPr lang="en-US"/>
              <a:t>(optional)</a:t>
            </a:r>
          </a:p>
        </p:txBody>
      </p:sp>
    </p:spTree>
    <p:extLst>
      <p:ext uri="{BB962C8B-B14F-4D97-AF65-F5344CB8AC3E}">
        <p14:creationId xmlns:p14="http://schemas.microsoft.com/office/powerpoint/2010/main" val="357986325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Update software</a:t>
            </a:r>
          </a:p>
        </p:txBody>
      </p:sp>
      <p:pic>
        <p:nvPicPr>
          <p:cNvPr id="5" name="Picture 4"/>
          <p:cNvPicPr>
            <a:picLocks noChangeAspect="1"/>
          </p:cNvPicPr>
          <p:nvPr/>
        </p:nvPicPr>
        <p:blipFill>
          <a:blip r:embed="rId2"/>
          <a:stretch>
            <a:fillRect/>
          </a:stretch>
        </p:blipFill>
        <p:spPr>
          <a:xfrm>
            <a:off x="838200" y="2019287"/>
            <a:ext cx="8903943" cy="2654671"/>
          </a:xfrm>
          <a:prstGeom prst="rect">
            <a:avLst/>
          </a:prstGeom>
        </p:spPr>
      </p:pic>
    </p:spTree>
    <p:extLst>
      <p:ext uri="{BB962C8B-B14F-4D97-AF65-F5344CB8AC3E}">
        <p14:creationId xmlns:p14="http://schemas.microsoft.com/office/powerpoint/2010/main" val="410532135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Install  terminator</a:t>
            </a:r>
          </a:p>
        </p:txBody>
      </p:sp>
      <p:pic>
        <p:nvPicPr>
          <p:cNvPr id="5" name="Picture 4"/>
          <p:cNvPicPr>
            <a:picLocks noChangeAspect="1"/>
          </p:cNvPicPr>
          <p:nvPr/>
        </p:nvPicPr>
        <p:blipFill rotWithShape="1">
          <a:blip r:embed="rId2"/>
          <a:srcRect r="20717"/>
          <a:stretch/>
        </p:blipFill>
        <p:spPr>
          <a:xfrm>
            <a:off x="852426" y="1935564"/>
            <a:ext cx="6727015" cy="1232072"/>
          </a:xfrm>
          <a:prstGeom prst="rect">
            <a:avLst/>
          </a:prstGeom>
        </p:spPr>
      </p:pic>
      <p:pic>
        <p:nvPicPr>
          <p:cNvPr id="6" name="Picture 5"/>
          <p:cNvPicPr>
            <a:picLocks noChangeAspect="1"/>
          </p:cNvPicPr>
          <p:nvPr/>
        </p:nvPicPr>
        <p:blipFill>
          <a:blip r:embed="rId3"/>
          <a:stretch>
            <a:fillRect/>
          </a:stretch>
        </p:blipFill>
        <p:spPr>
          <a:xfrm>
            <a:off x="8772941" y="1"/>
            <a:ext cx="3419060" cy="6235244"/>
          </a:xfrm>
          <a:prstGeom prst="rect">
            <a:avLst/>
          </a:prstGeom>
        </p:spPr>
      </p:pic>
    </p:spTree>
    <p:extLst>
      <p:ext uri="{BB962C8B-B14F-4D97-AF65-F5344CB8AC3E}">
        <p14:creationId xmlns:p14="http://schemas.microsoft.com/office/powerpoint/2010/main" val="182766037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p:txBody>
          <a:bodyPr/>
          <a:lstStyle/>
          <a:p>
            <a:fld id="{E24DD715-7292-4FAD-A484-09D5D92FAB07}" type="slidenum">
              <a:rPr lang="en-US" smtClean="0"/>
              <a:t>63</a:t>
            </a:fld>
            <a:endParaRPr lang="en-US"/>
          </a:p>
        </p:txBody>
      </p:sp>
      <p:pic>
        <p:nvPicPr>
          <p:cNvPr id="4" name="Picture 3"/>
          <p:cNvPicPr>
            <a:picLocks noChangeAspect="1"/>
          </p:cNvPicPr>
          <p:nvPr/>
        </p:nvPicPr>
        <p:blipFill>
          <a:blip r:embed="rId2"/>
          <a:stretch>
            <a:fillRect/>
          </a:stretch>
        </p:blipFill>
        <p:spPr>
          <a:xfrm>
            <a:off x="786660" y="240856"/>
            <a:ext cx="10618681" cy="6376289"/>
          </a:xfrm>
          <a:prstGeom prst="rect">
            <a:avLst/>
          </a:prstGeom>
        </p:spPr>
      </p:pic>
    </p:spTree>
    <p:extLst>
      <p:ext uri="{BB962C8B-B14F-4D97-AF65-F5344CB8AC3E}">
        <p14:creationId xmlns:p14="http://schemas.microsoft.com/office/powerpoint/2010/main" val="11776119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Zip/unzip files</a:t>
            </a:r>
          </a:p>
        </p:txBody>
      </p:sp>
      <p:pic>
        <p:nvPicPr>
          <p:cNvPr id="5" name="Picture 4"/>
          <p:cNvPicPr>
            <a:picLocks noChangeAspect="1"/>
          </p:cNvPicPr>
          <p:nvPr/>
        </p:nvPicPr>
        <p:blipFill>
          <a:blip r:embed="rId2"/>
          <a:stretch>
            <a:fillRect/>
          </a:stretch>
        </p:blipFill>
        <p:spPr>
          <a:xfrm>
            <a:off x="941623" y="1552412"/>
            <a:ext cx="9297697" cy="4559936"/>
          </a:xfrm>
          <a:prstGeom prst="rect">
            <a:avLst/>
          </a:prstGeom>
        </p:spPr>
      </p:pic>
    </p:spTree>
    <p:extLst>
      <p:ext uri="{BB962C8B-B14F-4D97-AF65-F5344CB8AC3E}">
        <p14:creationId xmlns:p14="http://schemas.microsoft.com/office/powerpoint/2010/main" val="17724451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BBF6EA-ACAC-EE58-E711-46B973485771}"/>
              </a:ext>
            </a:extLst>
          </p:cNvPr>
          <p:cNvSpPr>
            <a:spLocks noGrp="1"/>
          </p:cNvSpPr>
          <p:nvPr>
            <p:ph type="title"/>
          </p:nvPr>
        </p:nvSpPr>
        <p:spPr/>
        <p:txBody>
          <a:bodyPr/>
          <a:lstStyle/>
          <a:p>
            <a:r>
              <a:rPr lang="en-US" dirty="0"/>
              <a:t>Compress/decompress directory (</a:t>
            </a:r>
            <a:r>
              <a:rPr lang="en-US" dirty="0">
                <a:solidFill>
                  <a:srgbClr val="FF0000"/>
                </a:solidFill>
              </a:rPr>
              <a:t>tar</a:t>
            </a:r>
            <a:r>
              <a:rPr lang="en-US" dirty="0"/>
              <a:t>)</a:t>
            </a:r>
          </a:p>
        </p:txBody>
      </p:sp>
      <p:pic>
        <p:nvPicPr>
          <p:cNvPr id="4" name="Picture 3">
            <a:extLst>
              <a:ext uri="{FF2B5EF4-FFF2-40B4-BE49-F238E27FC236}">
                <a16:creationId xmlns:a16="http://schemas.microsoft.com/office/drawing/2014/main" id="{46E07BDF-5D87-1245-5A83-475673E0CB87}"/>
              </a:ext>
            </a:extLst>
          </p:cNvPr>
          <p:cNvPicPr>
            <a:picLocks noChangeAspect="1"/>
          </p:cNvPicPr>
          <p:nvPr/>
        </p:nvPicPr>
        <p:blipFill>
          <a:blip r:embed="rId2"/>
          <a:stretch>
            <a:fillRect/>
          </a:stretch>
        </p:blipFill>
        <p:spPr>
          <a:xfrm>
            <a:off x="952226" y="2061075"/>
            <a:ext cx="6325148" cy="3101609"/>
          </a:xfrm>
          <a:prstGeom prst="rect">
            <a:avLst/>
          </a:prstGeom>
        </p:spPr>
      </p:pic>
      <p:sp>
        <p:nvSpPr>
          <p:cNvPr id="5" name="TextBox 4">
            <a:extLst>
              <a:ext uri="{FF2B5EF4-FFF2-40B4-BE49-F238E27FC236}">
                <a16:creationId xmlns:a16="http://schemas.microsoft.com/office/drawing/2014/main" id="{306781AC-368C-AF62-F181-5D9C7DC52368}"/>
              </a:ext>
            </a:extLst>
          </p:cNvPr>
          <p:cNvSpPr txBox="1"/>
          <p:nvPr/>
        </p:nvSpPr>
        <p:spPr>
          <a:xfrm>
            <a:off x="952226" y="1690688"/>
            <a:ext cx="2232934" cy="369332"/>
          </a:xfrm>
          <a:prstGeom prst="rect">
            <a:avLst/>
          </a:prstGeom>
          <a:solidFill>
            <a:schemeClr val="accent4"/>
          </a:solidFill>
        </p:spPr>
        <p:txBody>
          <a:bodyPr wrap="square">
            <a:spAutoFit/>
          </a:bodyPr>
          <a:lstStyle/>
          <a:p>
            <a:r>
              <a:rPr lang="en-GB" dirty="0"/>
              <a:t>compress a folder</a:t>
            </a:r>
            <a:endParaRPr lang="en-US" dirty="0"/>
          </a:p>
        </p:txBody>
      </p:sp>
      <p:sp>
        <p:nvSpPr>
          <p:cNvPr id="7" name="TextBox 6">
            <a:extLst>
              <a:ext uri="{FF2B5EF4-FFF2-40B4-BE49-F238E27FC236}">
                <a16:creationId xmlns:a16="http://schemas.microsoft.com/office/drawing/2014/main" id="{27FA704E-AA91-4149-1094-977628B7094D}"/>
              </a:ext>
            </a:extLst>
          </p:cNvPr>
          <p:cNvSpPr txBox="1"/>
          <p:nvPr/>
        </p:nvSpPr>
        <p:spPr>
          <a:xfrm>
            <a:off x="5410474" y="3243918"/>
            <a:ext cx="5829300" cy="1200329"/>
          </a:xfrm>
          <a:prstGeom prst="rect">
            <a:avLst/>
          </a:prstGeom>
          <a:solidFill>
            <a:schemeClr val="accent4">
              <a:lumMod val="20000"/>
              <a:lumOff val="80000"/>
            </a:schemeClr>
          </a:solidFill>
        </p:spPr>
        <p:txBody>
          <a:bodyPr wrap="square">
            <a:spAutoFit/>
          </a:bodyPr>
          <a:lstStyle/>
          <a:p>
            <a:r>
              <a:rPr lang="en-GB" dirty="0"/>
              <a:t>-c: Create a new archive.</a:t>
            </a:r>
          </a:p>
          <a:p>
            <a:r>
              <a:rPr lang="en-GB" dirty="0"/>
              <a:t>-z: Compress the archive using </a:t>
            </a:r>
            <a:r>
              <a:rPr lang="en-GB" dirty="0" err="1"/>
              <a:t>gzip</a:t>
            </a:r>
            <a:r>
              <a:rPr lang="en-GB" dirty="0"/>
              <a:t> (creates a .tar.gz file).</a:t>
            </a:r>
          </a:p>
          <a:p>
            <a:r>
              <a:rPr lang="en-GB" dirty="0"/>
              <a:t>-v: Verbose mode (shows the files being processed).</a:t>
            </a:r>
          </a:p>
          <a:p>
            <a:r>
              <a:rPr lang="en-GB" dirty="0"/>
              <a:t>-f: Specify the archive file name.</a:t>
            </a:r>
            <a:endParaRPr lang="en-US" dirty="0"/>
          </a:p>
        </p:txBody>
      </p:sp>
    </p:spTree>
    <p:extLst>
      <p:ext uri="{BB962C8B-B14F-4D97-AF65-F5344CB8AC3E}">
        <p14:creationId xmlns:p14="http://schemas.microsoft.com/office/powerpoint/2010/main" val="140119728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45DCE69-7426-A4D7-A5BF-2228F61C311B}"/>
              </a:ext>
            </a:extLst>
          </p:cNvPr>
          <p:cNvPicPr>
            <a:picLocks noChangeAspect="1"/>
          </p:cNvPicPr>
          <p:nvPr/>
        </p:nvPicPr>
        <p:blipFill>
          <a:blip r:embed="rId2"/>
          <a:stretch>
            <a:fillRect/>
          </a:stretch>
        </p:blipFill>
        <p:spPr>
          <a:xfrm>
            <a:off x="1039849" y="2044780"/>
            <a:ext cx="6469941" cy="1021168"/>
          </a:xfrm>
          <a:prstGeom prst="rect">
            <a:avLst/>
          </a:prstGeom>
        </p:spPr>
      </p:pic>
      <p:sp>
        <p:nvSpPr>
          <p:cNvPr id="5" name="TextBox 4">
            <a:extLst>
              <a:ext uri="{FF2B5EF4-FFF2-40B4-BE49-F238E27FC236}">
                <a16:creationId xmlns:a16="http://schemas.microsoft.com/office/drawing/2014/main" id="{2129C34D-1B2A-6327-A63F-02C1859310CA}"/>
              </a:ext>
            </a:extLst>
          </p:cNvPr>
          <p:cNvSpPr txBox="1"/>
          <p:nvPr/>
        </p:nvSpPr>
        <p:spPr>
          <a:xfrm>
            <a:off x="1039849" y="1675448"/>
            <a:ext cx="2232934" cy="369332"/>
          </a:xfrm>
          <a:prstGeom prst="rect">
            <a:avLst/>
          </a:prstGeom>
          <a:solidFill>
            <a:schemeClr val="accent4"/>
          </a:solidFill>
        </p:spPr>
        <p:txBody>
          <a:bodyPr wrap="square">
            <a:spAutoFit/>
          </a:bodyPr>
          <a:lstStyle/>
          <a:p>
            <a:r>
              <a:rPr lang="en-GB" dirty="0"/>
              <a:t>compress a folder</a:t>
            </a:r>
            <a:endParaRPr lang="en-US" dirty="0"/>
          </a:p>
        </p:txBody>
      </p:sp>
      <p:sp>
        <p:nvSpPr>
          <p:cNvPr id="8" name="TextBox 7">
            <a:extLst>
              <a:ext uri="{FF2B5EF4-FFF2-40B4-BE49-F238E27FC236}">
                <a16:creationId xmlns:a16="http://schemas.microsoft.com/office/drawing/2014/main" id="{2CA82C00-C679-B29B-9F9E-D2AFFC2A2BE6}"/>
              </a:ext>
            </a:extLst>
          </p:cNvPr>
          <p:cNvSpPr txBox="1"/>
          <p:nvPr/>
        </p:nvSpPr>
        <p:spPr>
          <a:xfrm>
            <a:off x="937260" y="3330388"/>
            <a:ext cx="3589020" cy="646331"/>
          </a:xfrm>
          <a:prstGeom prst="rect">
            <a:avLst/>
          </a:prstGeom>
          <a:solidFill>
            <a:schemeClr val="accent4">
              <a:lumMod val="20000"/>
              <a:lumOff val="80000"/>
            </a:schemeClr>
          </a:solidFill>
        </p:spPr>
        <p:txBody>
          <a:bodyPr wrap="square">
            <a:spAutoFit/>
          </a:bodyPr>
          <a:lstStyle/>
          <a:p>
            <a:r>
              <a:rPr lang="en-GB" dirty="0"/>
              <a:t>-x: Extract files.</a:t>
            </a:r>
          </a:p>
          <a:p>
            <a:r>
              <a:rPr lang="en-GB" dirty="0"/>
              <a:t>-z: Decompress using </a:t>
            </a:r>
            <a:r>
              <a:rPr lang="en-GB" dirty="0" err="1"/>
              <a:t>gzip</a:t>
            </a:r>
            <a:r>
              <a:rPr lang="en-GB" dirty="0"/>
              <a:t>.</a:t>
            </a:r>
            <a:endParaRPr lang="en-US" dirty="0"/>
          </a:p>
        </p:txBody>
      </p:sp>
    </p:spTree>
    <p:extLst>
      <p:ext uri="{BB962C8B-B14F-4D97-AF65-F5344CB8AC3E}">
        <p14:creationId xmlns:p14="http://schemas.microsoft.com/office/powerpoint/2010/main" val="410433333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a:extLst>
              <a:ext uri="{FF2B5EF4-FFF2-40B4-BE49-F238E27FC236}">
                <a16:creationId xmlns:a16="http://schemas.microsoft.com/office/drawing/2014/main" id="{8925CA83-0388-2B03-F072-503D0FC743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49625" y="0"/>
            <a:ext cx="549116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6344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a:extLst>
              <a:ext uri="{FF2B5EF4-FFF2-40B4-BE49-F238E27FC236}">
                <a16:creationId xmlns:a16="http://schemas.microsoft.com/office/drawing/2014/main" id="{C7820181-0969-943E-62EB-510D898E4C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50825"/>
            <a:ext cx="12192000" cy="6356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50340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ile structu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0658" y="469627"/>
            <a:ext cx="8297441" cy="5459719"/>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3644444" y="6232191"/>
            <a:ext cx="6096000" cy="318100"/>
          </a:xfrm>
          <a:prstGeom prst="rect">
            <a:avLst/>
          </a:prstGeom>
        </p:spPr>
        <p:txBody>
          <a:bodyPr>
            <a:spAutoFit/>
          </a:bodyPr>
          <a:lstStyle/>
          <a:p>
            <a:r>
              <a:rPr lang="en-US" sz="1467" dirty="0"/>
              <a:t>http://home.easy-key.info/images/stories/file_structure.gif</a:t>
            </a:r>
          </a:p>
        </p:txBody>
      </p:sp>
    </p:spTree>
    <p:extLst>
      <p:ext uri="{BB962C8B-B14F-4D97-AF65-F5344CB8AC3E}">
        <p14:creationId xmlns:p14="http://schemas.microsoft.com/office/powerpoint/2010/main" val="12838900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80C11D-4B1E-4DF4-9A73-97F37058BC9E}"/>
              </a:ext>
            </a:extLst>
          </p:cNvPr>
          <p:cNvSpPr>
            <a:spLocks noGrp="1"/>
          </p:cNvSpPr>
          <p:nvPr>
            <p:ph type="title"/>
          </p:nvPr>
        </p:nvSpPr>
        <p:spPr/>
        <p:txBody>
          <a:bodyPr/>
          <a:lstStyle/>
          <a:p>
            <a:r>
              <a:rPr lang="en-GB" dirty="0"/>
              <a:t>File systems used by operating systems</a:t>
            </a:r>
            <a:endParaRPr lang="en-US" dirty="0"/>
          </a:p>
        </p:txBody>
      </p:sp>
      <p:sp>
        <p:nvSpPr>
          <p:cNvPr id="3" name="Content Placeholder 2">
            <a:extLst>
              <a:ext uri="{FF2B5EF4-FFF2-40B4-BE49-F238E27FC236}">
                <a16:creationId xmlns:a16="http://schemas.microsoft.com/office/drawing/2014/main" id="{7138FC76-F1E2-4FCD-BC9D-9155F062D660}"/>
              </a:ext>
            </a:extLst>
          </p:cNvPr>
          <p:cNvSpPr>
            <a:spLocks noGrp="1"/>
          </p:cNvSpPr>
          <p:nvPr>
            <p:ph idx="1"/>
          </p:nvPr>
        </p:nvSpPr>
        <p:spPr>
          <a:xfrm>
            <a:off x="838200" y="1825625"/>
            <a:ext cx="6703711" cy="4351338"/>
          </a:xfrm>
        </p:spPr>
        <p:txBody>
          <a:bodyPr>
            <a:normAutofit/>
          </a:bodyPr>
          <a:lstStyle/>
          <a:p>
            <a:r>
              <a:rPr lang="en-US" dirty="0"/>
              <a:t>By Unix and Unix-like operating systems</a:t>
            </a:r>
          </a:p>
          <a:p>
            <a:pPr lvl="1"/>
            <a:r>
              <a:rPr lang="en-US" dirty="0"/>
              <a:t>Linux: </a:t>
            </a:r>
            <a:r>
              <a:rPr lang="en-GB" dirty="0"/>
              <a:t>XFS, JFS, and </a:t>
            </a:r>
            <a:r>
              <a:rPr lang="en-GB" dirty="0" err="1"/>
              <a:t>btrfs</a:t>
            </a:r>
            <a:r>
              <a:rPr lang="en-GB" dirty="0"/>
              <a:t>. </a:t>
            </a:r>
            <a:endParaRPr lang="en-US" dirty="0"/>
          </a:p>
          <a:p>
            <a:pPr lvl="2"/>
            <a:r>
              <a:rPr lang="en-US" dirty="0"/>
              <a:t>Solaris</a:t>
            </a:r>
          </a:p>
          <a:p>
            <a:pPr lvl="1"/>
            <a:r>
              <a:rPr lang="en-US" dirty="0"/>
              <a:t>macOS: </a:t>
            </a:r>
          </a:p>
          <a:p>
            <a:pPr lvl="2"/>
            <a:r>
              <a:rPr lang="en-US" dirty="0"/>
              <a:t>Hierarchical File System (HFS) + : </a:t>
            </a:r>
            <a:r>
              <a:rPr lang="en-GB" dirty="0"/>
              <a:t>No support for dates beyond February 6, 2040</a:t>
            </a:r>
            <a:endParaRPr lang="en-US" dirty="0"/>
          </a:p>
          <a:p>
            <a:r>
              <a:rPr lang="en-US" dirty="0"/>
              <a:t>By Microsoft Windows</a:t>
            </a:r>
          </a:p>
          <a:p>
            <a:pPr lvl="1"/>
            <a:r>
              <a:rPr lang="en-US" dirty="0"/>
              <a:t>FAT:  File Allocation Table</a:t>
            </a:r>
          </a:p>
          <a:p>
            <a:pPr lvl="1"/>
            <a:r>
              <a:rPr lang="en-US" dirty="0"/>
              <a:t>NTFS: New Technology File System</a:t>
            </a:r>
          </a:p>
          <a:p>
            <a:endParaRPr lang="en-US" dirty="0"/>
          </a:p>
        </p:txBody>
      </p:sp>
      <p:pic>
        <p:nvPicPr>
          <p:cNvPr id="5" name="Picture 4">
            <a:extLst>
              <a:ext uri="{FF2B5EF4-FFF2-40B4-BE49-F238E27FC236}">
                <a16:creationId xmlns:a16="http://schemas.microsoft.com/office/drawing/2014/main" id="{E7636623-B544-0B74-D003-7633B2FF3D7C}"/>
              </a:ext>
            </a:extLst>
          </p:cNvPr>
          <p:cNvPicPr>
            <a:picLocks noChangeAspect="1"/>
          </p:cNvPicPr>
          <p:nvPr/>
        </p:nvPicPr>
        <p:blipFill>
          <a:blip r:embed="rId2"/>
          <a:stretch>
            <a:fillRect/>
          </a:stretch>
        </p:blipFill>
        <p:spPr>
          <a:xfrm>
            <a:off x="7872861" y="3593730"/>
            <a:ext cx="2190449" cy="1000069"/>
          </a:xfrm>
          <a:prstGeom prst="rect">
            <a:avLst/>
          </a:prstGeom>
        </p:spPr>
      </p:pic>
      <p:pic>
        <p:nvPicPr>
          <p:cNvPr id="2052" name="Picture 4" descr="1.bp.blogspot.com/-25u7W6zPeUQ/X45HcSFATDI/AAAA...">
            <a:extLst>
              <a:ext uri="{FF2B5EF4-FFF2-40B4-BE49-F238E27FC236}">
                <a16:creationId xmlns:a16="http://schemas.microsoft.com/office/drawing/2014/main" id="{98174F3F-3E58-3B41-F6B7-C05A6CDCBC9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88859" y="1858954"/>
            <a:ext cx="1565688" cy="52189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94340131-9613-A9C4-E5E7-4922698976D0}"/>
              </a:ext>
            </a:extLst>
          </p:cNvPr>
          <p:cNvSpPr txBox="1"/>
          <p:nvPr/>
        </p:nvSpPr>
        <p:spPr>
          <a:xfrm>
            <a:off x="7872861" y="2380850"/>
            <a:ext cx="2384241" cy="307777"/>
          </a:xfrm>
          <a:prstGeom prst="rect">
            <a:avLst/>
          </a:prstGeom>
          <a:noFill/>
        </p:spPr>
        <p:txBody>
          <a:bodyPr wrap="square">
            <a:spAutoFit/>
          </a:bodyPr>
          <a:lstStyle/>
          <a:p>
            <a:r>
              <a:rPr lang="en-US" sz="1400" dirty="0"/>
              <a:t>extended file system </a:t>
            </a:r>
          </a:p>
        </p:txBody>
      </p:sp>
      <p:cxnSp>
        <p:nvCxnSpPr>
          <p:cNvPr id="9" name="Straight Arrow Connector 8">
            <a:extLst>
              <a:ext uri="{FF2B5EF4-FFF2-40B4-BE49-F238E27FC236}">
                <a16:creationId xmlns:a16="http://schemas.microsoft.com/office/drawing/2014/main" id="{E277DEE4-22E0-4ABE-CB06-FE9F084304DD}"/>
              </a:ext>
            </a:extLst>
          </p:cNvPr>
          <p:cNvCxnSpPr/>
          <p:nvPr/>
        </p:nvCxnSpPr>
        <p:spPr>
          <a:xfrm flipV="1">
            <a:off x="5093435" y="2206651"/>
            <a:ext cx="2667629" cy="3280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41BA95F-0008-508F-82A5-BC85DA8B7CD3}"/>
              </a:ext>
            </a:extLst>
          </p:cNvPr>
          <p:cNvCxnSpPr>
            <a:endCxn id="3" idx="3"/>
          </p:cNvCxnSpPr>
          <p:nvPr/>
        </p:nvCxnSpPr>
        <p:spPr>
          <a:xfrm>
            <a:off x="2856555" y="3294863"/>
            <a:ext cx="4685356" cy="7064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E8E53BE6-91EF-8619-EE07-4AAF8FB89FD3}"/>
              </a:ext>
            </a:extLst>
          </p:cNvPr>
          <p:cNvPicPr>
            <a:picLocks noChangeAspect="1"/>
          </p:cNvPicPr>
          <p:nvPr/>
        </p:nvPicPr>
        <p:blipFill>
          <a:blip r:embed="rId4"/>
          <a:stretch>
            <a:fillRect/>
          </a:stretch>
        </p:blipFill>
        <p:spPr>
          <a:xfrm>
            <a:off x="7872861" y="5130646"/>
            <a:ext cx="1550749" cy="1115711"/>
          </a:xfrm>
          <a:prstGeom prst="rect">
            <a:avLst/>
          </a:prstGeom>
        </p:spPr>
      </p:pic>
      <p:cxnSp>
        <p:nvCxnSpPr>
          <p:cNvPr id="17" name="Straight Arrow Connector 16">
            <a:extLst>
              <a:ext uri="{FF2B5EF4-FFF2-40B4-BE49-F238E27FC236}">
                <a16:creationId xmlns:a16="http://schemas.microsoft.com/office/drawing/2014/main" id="{2C4FDA71-F17D-B3D5-A610-455906CF5B23}"/>
              </a:ext>
            </a:extLst>
          </p:cNvPr>
          <p:cNvCxnSpPr>
            <a:endCxn id="15" idx="1"/>
          </p:cNvCxnSpPr>
          <p:nvPr/>
        </p:nvCxnSpPr>
        <p:spPr>
          <a:xfrm>
            <a:off x="4277276" y="4413302"/>
            <a:ext cx="3595585" cy="1275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91895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E8BC2A8-618E-4545-8366-359692B7BC39}"/>
              </a:ext>
            </a:extLst>
          </p:cNvPr>
          <p:cNvPicPr>
            <a:picLocks noChangeAspect="1"/>
          </p:cNvPicPr>
          <p:nvPr/>
        </p:nvPicPr>
        <p:blipFill>
          <a:blip r:embed="rId3"/>
          <a:stretch>
            <a:fillRect/>
          </a:stretch>
        </p:blipFill>
        <p:spPr>
          <a:xfrm>
            <a:off x="5433557" y="2260354"/>
            <a:ext cx="5624230" cy="3374538"/>
          </a:xfrm>
          <a:prstGeom prst="rect">
            <a:avLst/>
          </a:prstGeom>
        </p:spPr>
      </p:pic>
      <p:sp>
        <p:nvSpPr>
          <p:cNvPr id="3" name="TextBox 2">
            <a:extLst>
              <a:ext uri="{FF2B5EF4-FFF2-40B4-BE49-F238E27FC236}">
                <a16:creationId xmlns:a16="http://schemas.microsoft.com/office/drawing/2014/main" id="{57C43E80-8623-C847-A90C-D8DA224DBE77}"/>
              </a:ext>
            </a:extLst>
          </p:cNvPr>
          <p:cNvSpPr txBox="1"/>
          <p:nvPr/>
        </p:nvSpPr>
        <p:spPr>
          <a:xfrm>
            <a:off x="1010050" y="2338509"/>
            <a:ext cx="3830001" cy="830997"/>
          </a:xfrm>
          <a:prstGeom prst="rect">
            <a:avLst/>
          </a:prstGeom>
          <a:noFill/>
        </p:spPr>
        <p:txBody>
          <a:bodyPr wrap="square">
            <a:spAutoFit/>
          </a:bodyPr>
          <a:lstStyle/>
          <a:p>
            <a:r>
              <a:rPr lang="en-US" sz="2400" b="1" dirty="0"/>
              <a:t>Assumption</a:t>
            </a:r>
            <a:r>
              <a:rPr lang="en-US" sz="2400" dirty="0"/>
              <a:t>: One person rents one or multiple boxes.</a:t>
            </a:r>
            <a:endParaRPr lang="en-US" sz="2800" dirty="0"/>
          </a:p>
        </p:txBody>
      </p:sp>
      <p:sp>
        <p:nvSpPr>
          <p:cNvPr id="15" name="Title 14">
            <a:extLst>
              <a:ext uri="{FF2B5EF4-FFF2-40B4-BE49-F238E27FC236}">
                <a16:creationId xmlns:a16="http://schemas.microsoft.com/office/drawing/2014/main" id="{015251E9-4A97-4948-2DFA-685463E81EDA}"/>
              </a:ext>
            </a:extLst>
          </p:cNvPr>
          <p:cNvSpPr>
            <a:spLocks noGrp="1"/>
          </p:cNvSpPr>
          <p:nvPr>
            <p:ph type="title"/>
          </p:nvPr>
        </p:nvSpPr>
        <p:spPr>
          <a:xfrm>
            <a:off x="838200" y="507115"/>
            <a:ext cx="10515600" cy="1325563"/>
          </a:xfrm>
        </p:spPr>
        <p:txBody>
          <a:bodyPr/>
          <a:lstStyle/>
          <a:p>
            <a:r>
              <a:rPr lang="en-GB" dirty="0"/>
              <a:t>Manage files vs. manage storage boxes</a:t>
            </a:r>
            <a:endParaRPr lang="en-US" dirty="0"/>
          </a:p>
        </p:txBody>
      </p:sp>
      <p:graphicFrame>
        <p:nvGraphicFramePr>
          <p:cNvPr id="16" name="Table 16">
            <a:extLst>
              <a:ext uri="{FF2B5EF4-FFF2-40B4-BE49-F238E27FC236}">
                <a16:creationId xmlns:a16="http://schemas.microsoft.com/office/drawing/2014/main" id="{DFD81F7D-B589-3BA8-AE3B-468B8C93FF68}"/>
              </a:ext>
            </a:extLst>
          </p:cNvPr>
          <p:cNvGraphicFramePr>
            <a:graphicFrameLocks noGrp="1"/>
          </p:cNvGraphicFramePr>
          <p:nvPr>
            <p:extLst>
              <p:ext uri="{D42A27DB-BD31-4B8C-83A1-F6EECF244321}">
                <p14:modId xmlns:p14="http://schemas.microsoft.com/office/powerpoint/2010/main" val="4103654446"/>
              </p:ext>
            </p:extLst>
          </p:nvPr>
        </p:nvGraphicFramePr>
        <p:xfrm>
          <a:off x="1010050" y="3675337"/>
          <a:ext cx="3743570" cy="1112520"/>
        </p:xfrm>
        <a:graphic>
          <a:graphicData uri="http://schemas.openxmlformats.org/drawingml/2006/table">
            <a:tbl>
              <a:tblPr firstRow="1" bandRow="1">
                <a:tableStyleId>{5940675A-B579-460E-94D1-54222C63F5DA}</a:tableStyleId>
              </a:tblPr>
              <a:tblGrid>
                <a:gridCol w="1871785">
                  <a:extLst>
                    <a:ext uri="{9D8B030D-6E8A-4147-A177-3AD203B41FA5}">
                      <a16:colId xmlns:a16="http://schemas.microsoft.com/office/drawing/2014/main" val="1399489213"/>
                    </a:ext>
                  </a:extLst>
                </a:gridCol>
                <a:gridCol w="1871785">
                  <a:extLst>
                    <a:ext uri="{9D8B030D-6E8A-4147-A177-3AD203B41FA5}">
                      <a16:colId xmlns:a16="http://schemas.microsoft.com/office/drawing/2014/main" val="1765312138"/>
                    </a:ext>
                  </a:extLst>
                </a:gridCol>
              </a:tblGrid>
              <a:tr h="370840">
                <a:tc>
                  <a:txBody>
                    <a:bodyPr/>
                    <a:lstStyle/>
                    <a:p>
                      <a:r>
                        <a:rPr lang="en-US" b="1" dirty="0"/>
                        <a:t>Name</a:t>
                      </a:r>
                    </a:p>
                  </a:txBody>
                  <a:tcPr/>
                </a:tc>
                <a:tc>
                  <a:txBody>
                    <a:bodyPr/>
                    <a:lstStyle/>
                    <a:p>
                      <a:r>
                        <a:rPr lang="en-US" sz="1800" b="1" dirty="0"/>
                        <a:t>Boxes ID</a:t>
                      </a:r>
                      <a:endParaRPr lang="en-US" b="1" dirty="0"/>
                    </a:p>
                  </a:txBody>
                  <a:tcPr/>
                </a:tc>
                <a:extLst>
                  <a:ext uri="{0D108BD9-81ED-4DB2-BD59-A6C34878D82A}">
                    <a16:rowId xmlns:a16="http://schemas.microsoft.com/office/drawing/2014/main" val="1425350776"/>
                  </a:ext>
                </a:extLst>
              </a:tr>
              <a:tr h="370840">
                <a:tc>
                  <a:txBody>
                    <a:bodyPr/>
                    <a:lstStyle/>
                    <a:p>
                      <a:r>
                        <a:rPr lang="en-US" dirty="0"/>
                        <a:t>Frank</a:t>
                      </a:r>
                    </a:p>
                  </a:txBody>
                  <a:tcPr/>
                </a:tc>
                <a:tc>
                  <a:txBody>
                    <a:bodyPr/>
                    <a:lstStyle/>
                    <a:p>
                      <a:r>
                        <a:rPr lang="en-US" dirty="0"/>
                        <a:t>1,2,3</a:t>
                      </a:r>
                    </a:p>
                  </a:txBody>
                  <a:tcPr/>
                </a:tc>
                <a:extLst>
                  <a:ext uri="{0D108BD9-81ED-4DB2-BD59-A6C34878D82A}">
                    <a16:rowId xmlns:a16="http://schemas.microsoft.com/office/drawing/2014/main" val="1345171180"/>
                  </a:ext>
                </a:extLst>
              </a:tr>
              <a:tr h="370840">
                <a:tc>
                  <a:txBody>
                    <a:bodyPr/>
                    <a:lstStyle/>
                    <a:p>
                      <a:r>
                        <a:rPr lang="en-US" dirty="0"/>
                        <a:t>…</a:t>
                      </a:r>
                    </a:p>
                  </a:txBody>
                  <a:tcPr/>
                </a:tc>
                <a:tc>
                  <a:txBody>
                    <a:bodyPr/>
                    <a:lstStyle/>
                    <a:p>
                      <a:r>
                        <a:rPr lang="en-US" dirty="0"/>
                        <a:t>…</a:t>
                      </a:r>
                    </a:p>
                  </a:txBody>
                  <a:tcPr/>
                </a:tc>
                <a:extLst>
                  <a:ext uri="{0D108BD9-81ED-4DB2-BD59-A6C34878D82A}">
                    <a16:rowId xmlns:a16="http://schemas.microsoft.com/office/drawing/2014/main" val="1001699185"/>
                  </a:ext>
                </a:extLst>
              </a:tr>
            </a:tbl>
          </a:graphicData>
        </a:graphic>
      </p:graphicFrame>
    </p:spTree>
    <p:extLst>
      <p:ext uri="{BB962C8B-B14F-4D97-AF65-F5344CB8AC3E}">
        <p14:creationId xmlns:p14="http://schemas.microsoft.com/office/powerpoint/2010/main" val="73580741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6241</TotalTime>
  <Words>1574</Words>
  <Application>Microsoft Office PowerPoint</Application>
  <PresentationFormat>Widescreen</PresentationFormat>
  <Paragraphs>253</Paragraphs>
  <Slides>68</Slides>
  <Notes>13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68</vt:i4>
      </vt:variant>
    </vt:vector>
  </HeadingPairs>
  <TitlesOfParts>
    <vt:vector size="75" baseType="lpstr">
      <vt:lpstr>-apple-system</vt:lpstr>
      <vt:lpstr>Söhne</vt:lpstr>
      <vt:lpstr>Arial</vt:lpstr>
      <vt:lpstr>Calibri</vt:lpstr>
      <vt:lpstr>Calibri Light</vt:lpstr>
      <vt:lpstr>OCRB</vt:lpstr>
      <vt:lpstr>Office Theme</vt:lpstr>
      <vt:lpstr>Linux for Digital Forensics </vt:lpstr>
      <vt:lpstr>Overview</vt:lpstr>
      <vt:lpstr>OS and File Systems</vt:lpstr>
      <vt:lpstr>PowerPoint Presentation</vt:lpstr>
      <vt:lpstr>Common features of OS</vt:lpstr>
      <vt:lpstr>File Systems </vt:lpstr>
      <vt:lpstr>PowerPoint Presentation</vt:lpstr>
      <vt:lpstr>File systems used by operating systems</vt:lpstr>
      <vt:lpstr>Manage files vs. manage storage boxes</vt:lpstr>
      <vt:lpstr>PowerPoint Presentation</vt:lpstr>
      <vt:lpstr>Virtual file system (VFS)</vt:lpstr>
      <vt:lpstr>PowerPoint Presentation</vt:lpstr>
      <vt:lpstr>Linux is a VFS</vt:lpstr>
      <vt:lpstr>Linux for digital forensics- Good and Bad </vt:lpstr>
      <vt:lpstr>Open a Linux Terminator</vt:lpstr>
      <vt:lpstr>File inode</vt:lpstr>
      <vt:lpstr>What is inode?</vt:lpstr>
      <vt:lpstr>PowerPoint Presentation</vt:lpstr>
      <vt:lpstr>Disk free information (df) inode</vt:lpstr>
      <vt:lpstr>PowerPoint Presentation</vt:lpstr>
      <vt:lpstr>File Structure</vt:lpstr>
      <vt:lpstr>PowerPoint Presentation</vt:lpstr>
      <vt:lpstr>PowerPoint Presentation</vt:lpstr>
      <vt:lpstr>Show Linux file system from root /</vt:lpstr>
      <vt:lpstr>PowerPoint Presentation</vt:lpstr>
      <vt:lpstr>Show Linux file system from root with tree</vt:lpstr>
      <vt:lpstr>Show current working directory (pwd) with tree</vt:lpstr>
      <vt:lpstr>Linux commands are files!</vt:lpstr>
      <vt:lpstr>Path and Path variable </vt:lpstr>
      <vt:lpstr>What is path in a file system?</vt:lpstr>
      <vt:lpstr>Example of paths</vt:lpstr>
      <vt:lpstr>Switch to the parent path using relative path</vt:lpstr>
      <vt:lpstr>Path variable ($PATH)</vt:lpstr>
      <vt:lpstr>Adding a new path (export)</vt:lpstr>
      <vt:lpstr>Persisting the new path (.zshrc) </vt:lpstr>
      <vt:lpstr>Create folders and files</vt:lpstr>
      <vt:lpstr>Create folders (mkdir)</vt:lpstr>
      <vt:lpstr>Delete folders (rmdir)</vt:lpstr>
      <vt:lpstr>Create a new text file (echo)</vt:lpstr>
      <vt:lpstr>Create a file (leafpad)</vt:lpstr>
      <vt:lpstr>File Copy &amp; Deletion</vt:lpstr>
      <vt:lpstr>Copy a file (cp)</vt:lpstr>
      <vt:lpstr>Copy a file to a different location</vt:lpstr>
      <vt:lpstr>Remove a file (rm) </vt:lpstr>
      <vt:lpstr>Rename a file (mv)</vt:lpstr>
      <vt:lpstr>Search for information</vt:lpstr>
      <vt:lpstr>Search for a string in a text file (grep)</vt:lpstr>
      <vt:lpstr>Search for file names that that contains the given string/pattern</vt:lpstr>
      <vt:lpstr>Networking</vt:lpstr>
      <vt:lpstr>Test network connection using domain name</vt:lpstr>
      <vt:lpstr>Test network connection using IP</vt:lpstr>
      <vt:lpstr>List all open TCP ports</vt:lpstr>
      <vt:lpstr>PowerPoint Presentation</vt:lpstr>
      <vt:lpstr>Download a file (wget)</vt:lpstr>
      <vt:lpstr>Create a script file</vt:lpstr>
      <vt:lpstr>Create a simple script file</vt:lpstr>
      <vt:lpstr>Linux Permissions</vt:lpstr>
      <vt:lpstr>Execute a script file in a different folder</vt:lpstr>
      <vt:lpstr>Add a path to the path variable</vt:lpstr>
      <vt:lpstr>Update/Install software</vt:lpstr>
      <vt:lpstr>Update software</vt:lpstr>
      <vt:lpstr>Install  terminator</vt:lpstr>
      <vt:lpstr>PowerPoint Presentation</vt:lpstr>
      <vt:lpstr>Zip/unzip files</vt:lpstr>
      <vt:lpstr>Compress/decompress directory (tar)</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Frank Xu</dc:creator>
  <cp:lastModifiedBy>Weifeng Xu</cp:lastModifiedBy>
  <cp:revision>8</cp:revision>
  <dcterms:created xsi:type="dcterms:W3CDTF">2020-09-14T14:43:27Z</dcterms:created>
  <dcterms:modified xsi:type="dcterms:W3CDTF">2026-02-10T18:15:01Z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2f46707a-0714-4b19-9e75-9e86a08e862d_Enabled">
    <vt:lpwstr>true</vt:lpwstr>
  </property>
  <property fmtid="{D5CDD505-2E9C-101B-9397-08002B2CF9AE}" pid="3" name="MSIP_Label_2f46707a-0714-4b19-9e75-9e86a08e862d_SetDate">
    <vt:lpwstr>2022-09-11T15:54:25Z</vt:lpwstr>
  </property>
  <property fmtid="{D5CDD505-2E9C-101B-9397-08002B2CF9AE}" pid="4" name="MSIP_Label_2f46707a-0714-4b19-9e75-9e86a08e862d_Method">
    <vt:lpwstr>Standard</vt:lpwstr>
  </property>
  <property fmtid="{D5CDD505-2E9C-101B-9397-08002B2CF9AE}" pid="5" name="MSIP_Label_2f46707a-0714-4b19-9e75-9e86a08e862d_Name">
    <vt:lpwstr>defa4170-0d19-0005-0004-bc88714345d2</vt:lpwstr>
  </property>
  <property fmtid="{D5CDD505-2E9C-101B-9397-08002B2CF9AE}" pid="6" name="MSIP_Label_2f46707a-0714-4b19-9e75-9e86a08e862d_SiteId">
    <vt:lpwstr>e902b1b3-068c-446e-83b4-e3dfa474e6f9</vt:lpwstr>
  </property>
  <property fmtid="{D5CDD505-2E9C-101B-9397-08002B2CF9AE}" pid="7" name="MSIP_Label_2f46707a-0714-4b19-9e75-9e86a08e862d_ActionId">
    <vt:lpwstr>f3e7037f-f79d-45b3-bbba-5c55af34f387</vt:lpwstr>
  </property>
  <property fmtid="{D5CDD505-2E9C-101B-9397-08002B2CF9AE}" pid="8" name="MSIP_Label_2f46707a-0714-4b19-9e75-9e86a08e862d_ContentBits">
    <vt:lpwstr>0</vt:lpwstr>
  </property>
</Properties>
</file>